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18"/>
  </p:notesMasterIdLst>
  <p:handoutMasterIdLst>
    <p:handoutMasterId r:id="rId19"/>
  </p:handoutMasterIdLst>
  <p:sldIdLst>
    <p:sldId id="259" r:id="rId2"/>
    <p:sldId id="273" r:id="rId3"/>
    <p:sldId id="261" r:id="rId4"/>
    <p:sldId id="262" r:id="rId5"/>
    <p:sldId id="263" r:id="rId6"/>
    <p:sldId id="264" r:id="rId7"/>
    <p:sldId id="265" r:id="rId8"/>
    <p:sldId id="266" r:id="rId9"/>
    <p:sldId id="274" r:id="rId10"/>
    <p:sldId id="275" r:id="rId11"/>
    <p:sldId id="276" r:id="rId12"/>
    <p:sldId id="277" r:id="rId13"/>
    <p:sldId id="278" r:id="rId14"/>
    <p:sldId id="279" r:id="rId15"/>
    <p:sldId id="270"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BE5108"/>
    <a:srgbClr val="4A8522"/>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9" autoAdjust="0"/>
    <p:restoredTop sz="66135" autoAdjust="0"/>
  </p:normalViewPr>
  <p:slideViewPr>
    <p:cSldViewPr snapToGrid="0">
      <p:cViewPr varScale="1">
        <p:scale>
          <a:sx n="47" d="100"/>
          <a:sy n="47" d="100"/>
        </p:scale>
        <p:origin x="1661"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101"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EBB284B-176F-4E8B-9922-9A2D5B7ACAF3}"/>
    <pc:docChg chg="modSld">
      <pc:chgData name="" userId="" providerId="" clId="Web-{9EBB284B-176F-4E8B-9922-9A2D5B7ACAF3}" dt="2019-03-19T13:57:39.678" v="38" actId="1076"/>
      <pc:docMkLst>
        <pc:docMk/>
      </pc:docMkLst>
      <pc:sldChg chg="addSp delSp modSp">
        <pc:chgData name="" userId="" providerId="" clId="Web-{9EBB284B-176F-4E8B-9922-9A2D5B7ACAF3}" dt="2019-03-19T13:54:13.814" v="32" actId="1076"/>
        <pc:sldMkLst>
          <pc:docMk/>
          <pc:sldMk cId="645045238" sldId="266"/>
        </pc:sldMkLst>
        <pc:spChg chg="del mod ord">
          <ac:chgData name="" userId="" providerId="" clId="Web-{9EBB284B-176F-4E8B-9922-9A2D5B7ACAF3}" dt="2019-03-19T13:51:06.372" v="15"/>
          <ac:spMkLst>
            <pc:docMk/>
            <pc:sldMk cId="645045238" sldId="266"/>
            <ac:spMk id="29" creationId="{00000000-0000-0000-0000-000000000000}"/>
          </ac:spMkLst>
        </pc:spChg>
        <pc:spChg chg="del mod">
          <ac:chgData name="" userId="" providerId="" clId="Web-{9EBB284B-176F-4E8B-9922-9A2D5B7ACAF3}" dt="2019-03-19T13:51:09.060" v="16"/>
          <ac:spMkLst>
            <pc:docMk/>
            <pc:sldMk cId="645045238" sldId="266"/>
            <ac:spMk id="30" creationId="{00000000-0000-0000-0000-000000000000}"/>
          </ac:spMkLst>
        </pc:spChg>
        <pc:spChg chg="mod">
          <ac:chgData name="" userId="" providerId="" clId="Web-{9EBB284B-176F-4E8B-9922-9A2D5B7ACAF3}" dt="2019-03-19T13:50:29.653" v="13" actId="1076"/>
          <ac:spMkLst>
            <pc:docMk/>
            <pc:sldMk cId="645045238" sldId="266"/>
            <ac:spMk id="31" creationId="{00000000-0000-0000-0000-000000000000}"/>
          </ac:spMkLst>
        </pc:spChg>
        <pc:spChg chg="add mod">
          <ac:chgData name="" userId="" providerId="" clId="Web-{9EBB284B-176F-4E8B-9922-9A2D5B7ACAF3}" dt="2019-03-19T13:54:13.814" v="32" actId="1076"/>
          <ac:spMkLst>
            <pc:docMk/>
            <pc:sldMk cId="645045238" sldId="266"/>
            <ac:spMk id="49" creationId="{4BE58EC6-4C04-49DB-A55F-970AEFB4A76E}"/>
          </ac:spMkLst>
        </pc:spChg>
        <pc:spChg chg="add mod">
          <ac:chgData name="" userId="" providerId="" clId="Web-{9EBB284B-176F-4E8B-9922-9A2D5B7ACAF3}" dt="2019-03-19T13:51:27.576" v="19" actId="1076"/>
          <ac:spMkLst>
            <pc:docMk/>
            <pc:sldMk cId="645045238" sldId="266"/>
            <ac:spMk id="50" creationId="{8797EBA6-40BE-4A02-8819-EEF4187DE6F1}"/>
          </ac:spMkLst>
        </pc:spChg>
        <pc:grpChg chg="mod">
          <ac:chgData name="" userId="" providerId="" clId="Web-{9EBB284B-176F-4E8B-9922-9A2D5B7ACAF3}" dt="2019-03-19T13:54:00.829" v="30" actId="1076"/>
          <ac:grpSpMkLst>
            <pc:docMk/>
            <pc:sldMk cId="645045238" sldId="266"/>
            <ac:grpSpMk id="23" creationId="{00000000-0000-0000-0000-000000000000}"/>
          </ac:grpSpMkLst>
        </pc:grpChg>
        <pc:cxnChg chg="add del mod">
          <ac:chgData name="" userId="" providerId="" clId="Web-{9EBB284B-176F-4E8B-9922-9A2D5B7ACAF3}" dt="2019-03-19T13:53:45.110" v="26"/>
          <ac:cxnSpMkLst>
            <pc:docMk/>
            <pc:sldMk cId="645045238" sldId="266"/>
            <ac:cxnSpMk id="32" creationId="{00000000-0000-0000-0000-000000000000}"/>
          </ac:cxnSpMkLst>
        </pc:cxnChg>
        <pc:cxnChg chg="mod">
          <ac:chgData name="" userId="" providerId="" clId="Web-{9EBB284B-176F-4E8B-9922-9A2D5B7ACAF3}" dt="2019-03-19T13:48:56.197" v="7" actId="1076"/>
          <ac:cxnSpMkLst>
            <pc:docMk/>
            <pc:sldMk cId="645045238" sldId="266"/>
            <ac:cxnSpMk id="34" creationId="{00000000-0000-0000-0000-000000000000}"/>
          </ac:cxnSpMkLst>
        </pc:cxnChg>
        <pc:cxnChg chg="mod">
          <ac:chgData name="" userId="" providerId="" clId="Web-{9EBB284B-176F-4E8B-9922-9A2D5B7ACAF3}" dt="2019-03-19T13:53:53.829" v="28" actId="14100"/>
          <ac:cxnSpMkLst>
            <pc:docMk/>
            <pc:sldMk cId="645045238" sldId="266"/>
            <ac:cxnSpMk id="40" creationId="{00000000-0000-0000-0000-000000000000}"/>
          </ac:cxnSpMkLst>
        </pc:cxnChg>
      </pc:sldChg>
      <pc:sldChg chg="modSp">
        <pc:chgData name="" userId="" providerId="" clId="Web-{9EBB284B-176F-4E8B-9922-9A2D5B7ACAF3}" dt="2019-03-19T13:57:39.678" v="38" actId="1076"/>
        <pc:sldMkLst>
          <pc:docMk/>
          <pc:sldMk cId="1930665936" sldId="279"/>
        </pc:sldMkLst>
        <pc:grpChg chg="mod ord">
          <ac:chgData name="" userId="" providerId="" clId="Web-{9EBB284B-176F-4E8B-9922-9A2D5B7ACAF3}" dt="2019-03-19T13:57:39.678" v="38" actId="1076"/>
          <ac:grpSpMkLst>
            <pc:docMk/>
            <pc:sldMk cId="1930665936" sldId="279"/>
            <ac:grpSpMk id="7" creationId="{00000000-0000-0000-0000-000000000000}"/>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071033" y="399324"/>
            <a:ext cx="3429000" cy="338554"/>
          </a:xfrm>
          <a:prstGeom prst="rect">
            <a:avLst/>
          </a:prstGeom>
        </p:spPr>
        <p:txBody>
          <a:bodyPr>
            <a:spAutoFit/>
          </a:bodyPr>
          <a:lstStyle/>
          <a:p>
            <a:r>
              <a:rPr lang="en-US" altLang="en-US" sz="1600" b="1" dirty="0" smtClean="0">
                <a:latin typeface="Cambria" panose="02040503050406030204" pitchFamily="18" charset="0"/>
                <a:cs typeface="Arial" panose="020B0604020202020204" pitchFamily="34" charset="0"/>
              </a:rPr>
              <a:t>SESSION 16: REALITY CHECK II </a:t>
            </a:r>
            <a:endParaRPr lang="en-GB" sz="1600" b="1" dirty="0">
              <a:latin typeface="Cambria" panose="02040503050406030204" pitchFamily="18" charset="0"/>
            </a:endParaRPr>
          </a:p>
        </p:txBody>
      </p:sp>
    </p:spTree>
    <p:extLst>
      <p:ext uri="{BB962C8B-B14F-4D97-AF65-F5344CB8AC3E}">
        <p14:creationId xmlns:p14="http://schemas.microsoft.com/office/powerpoint/2010/main" val="1760122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escap.org/pdd/prs/ProjectActivities/Ongoing/gg/governance.a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Early in the implementation Step 4, we need to step back and do Reality Check II. </a:t>
            </a:r>
          </a:p>
          <a:p>
            <a:pPr eaLnBrk="1" hangingPunct="1">
              <a:spcBef>
                <a:spcPct val="0"/>
              </a:spcBef>
            </a:pPr>
            <a:endParaRPr lang="en-GB" altLang="en-US" dirty="0"/>
          </a:p>
          <a:p>
            <a:pPr eaLnBrk="1" hangingPunct="1">
              <a:spcBef>
                <a:spcPct val="0"/>
              </a:spcBef>
            </a:pPr>
            <a:r>
              <a:rPr lang="en-GB" altLang="en-US" dirty="0"/>
              <a:t>Refer to large Flipchart of this on wall to keep up as reference throughout course. Show where we are in course. </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a:t>
            </a:fld>
            <a:endParaRPr lang="en-GB" dirty="0"/>
          </a:p>
        </p:txBody>
      </p:sp>
    </p:spTree>
    <p:extLst>
      <p:ext uri="{BB962C8B-B14F-4D97-AF65-F5344CB8AC3E}">
        <p14:creationId xmlns:p14="http://schemas.microsoft.com/office/powerpoint/2010/main" val="3791826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With respect to political will, </a:t>
            </a:r>
          </a:p>
          <a:p>
            <a:r>
              <a:rPr lang="en-US" altLang="en-US" b="1" dirty="0"/>
              <a:t>Key questions will include:</a:t>
            </a:r>
          </a:p>
          <a:p>
            <a:pPr>
              <a:buFont typeface="Calibri" panose="020F0502020204030204" pitchFamily="34" charset="0"/>
              <a:buAutoNum type="arabicPeriod"/>
            </a:pPr>
            <a:endParaRPr lang="en-US" altLang="en-US" dirty="0"/>
          </a:p>
          <a:p>
            <a:pPr>
              <a:buFont typeface="Calibri" panose="020F0502020204030204" pitchFamily="34" charset="0"/>
              <a:buAutoNum type="arabicPeriod"/>
            </a:pPr>
            <a:r>
              <a:rPr lang="en-US" altLang="en-US" dirty="0"/>
              <a:t>Have the politician/senior policy makers been engaged in the EAFm planning process?</a:t>
            </a:r>
          </a:p>
          <a:p>
            <a:pPr>
              <a:buFont typeface="Calibri" panose="020F0502020204030204" pitchFamily="34" charset="0"/>
              <a:buAutoNum type="arabicPeriod"/>
            </a:pPr>
            <a:endParaRPr lang="en-US" altLang="en-US" dirty="0"/>
          </a:p>
          <a:p>
            <a:pPr>
              <a:buFont typeface="Calibri" panose="020F0502020204030204" pitchFamily="34" charset="0"/>
              <a:buAutoNum type="arabicPeriod"/>
            </a:pPr>
            <a:r>
              <a:rPr lang="en-US" altLang="en-US" dirty="0"/>
              <a:t>Have clear messages for politician/senior policy makers been communicated and understood?</a:t>
            </a:r>
            <a:endParaRPr lang="en-AU"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110579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With respect to adequate resources, </a:t>
            </a:r>
          </a:p>
          <a:p>
            <a:r>
              <a:rPr lang="en-US" altLang="en-US" b="1" dirty="0"/>
              <a:t>Key questions will include:</a:t>
            </a:r>
          </a:p>
          <a:p>
            <a:pPr>
              <a:buFont typeface="Calibri" panose="020F0502020204030204" pitchFamily="34" charset="0"/>
              <a:buAutoNum type="arabicPeriod"/>
            </a:pPr>
            <a:endParaRPr lang="en-US" altLang="en-US" dirty="0"/>
          </a:p>
          <a:p>
            <a:pPr>
              <a:buFont typeface="Calibri" panose="020F0502020204030204" pitchFamily="34" charset="0"/>
              <a:buAutoNum type="arabicPeriod"/>
            </a:pPr>
            <a:r>
              <a:rPr lang="en-US" altLang="en-US" dirty="0"/>
              <a:t>Have the politician/senior policy makers been engaged in the EAFm planning process?</a:t>
            </a:r>
          </a:p>
          <a:p>
            <a:pPr>
              <a:buFont typeface="Calibri" panose="020F0502020204030204" pitchFamily="34" charset="0"/>
              <a:buAutoNum type="arabicPeriod"/>
            </a:pPr>
            <a:endParaRPr lang="en-US" altLang="en-US" dirty="0"/>
          </a:p>
          <a:p>
            <a:pPr>
              <a:buFont typeface="Calibri" panose="020F0502020204030204" pitchFamily="34" charset="0"/>
              <a:buAutoNum type="arabicPeriod"/>
            </a:pPr>
            <a:r>
              <a:rPr lang="en-US" altLang="en-US" dirty="0"/>
              <a:t>Have clear messages for politician/senior policy makers been communicated and understood?</a:t>
            </a:r>
            <a:endParaRPr lang="en-AU"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12</a:t>
            </a:fld>
            <a:endParaRPr lang="en-GB" dirty="0"/>
          </a:p>
        </p:txBody>
      </p:sp>
    </p:spTree>
    <p:extLst>
      <p:ext uri="{BB962C8B-B14F-4D97-AF65-F5344CB8AC3E}">
        <p14:creationId xmlns:p14="http://schemas.microsoft.com/office/powerpoint/2010/main" val="635532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With respect to financing mechanisms, </a:t>
            </a:r>
          </a:p>
          <a:p>
            <a:r>
              <a:rPr lang="en-US" altLang="en-US" b="1" dirty="0"/>
              <a:t>Key questions will include:</a:t>
            </a:r>
          </a:p>
          <a:p>
            <a:pPr>
              <a:buFont typeface="Calibri" panose="020F0502020204030204" pitchFamily="34" charset="0"/>
              <a:buAutoNum type="arabicPeriod"/>
            </a:pPr>
            <a:endParaRPr lang="en-US" altLang="en-US" dirty="0"/>
          </a:p>
          <a:p>
            <a:pPr eaLnBrk="1" hangingPunct="1">
              <a:spcBef>
                <a:spcPct val="0"/>
              </a:spcBef>
            </a:pPr>
            <a:r>
              <a:rPr lang="en-GB" altLang="en-US" dirty="0"/>
              <a:t>With respect to political will, </a:t>
            </a:r>
          </a:p>
          <a:p>
            <a:r>
              <a:rPr lang="en-US" altLang="en-US" b="1" dirty="0"/>
              <a:t>Key questions will include:</a:t>
            </a:r>
          </a:p>
          <a:p>
            <a:pPr>
              <a:buFont typeface="Calibri" panose="020F0502020204030204" pitchFamily="34" charset="0"/>
              <a:buAutoNum type="arabicPeriod"/>
            </a:pPr>
            <a:endParaRPr lang="en-US" altLang="en-US" dirty="0"/>
          </a:p>
          <a:p>
            <a:pPr>
              <a:buFont typeface="Calibri" panose="020F0502020204030204" pitchFamily="34" charset="0"/>
              <a:buAutoNum type="arabicPeriod"/>
            </a:pPr>
            <a:r>
              <a:rPr lang="en-US" altLang="en-US" dirty="0"/>
              <a:t>Have the politician/senior policy makers been engaged in the EAFm planning process?</a:t>
            </a:r>
          </a:p>
          <a:p>
            <a:pPr>
              <a:buFont typeface="Calibri" panose="020F0502020204030204" pitchFamily="34" charset="0"/>
              <a:buAutoNum type="arabicPeriod"/>
            </a:pPr>
            <a:endParaRPr lang="en-US" altLang="en-US" dirty="0"/>
          </a:p>
          <a:p>
            <a:pPr>
              <a:buFont typeface="Calibri" panose="020F0502020204030204" pitchFamily="34" charset="0"/>
              <a:buAutoNum type="arabicPeriod"/>
            </a:pPr>
            <a:r>
              <a:rPr lang="en-US" altLang="en-US" dirty="0"/>
              <a:t>Have clear messages for politician/senior policy makers been communicated and understood?</a:t>
            </a:r>
            <a:endParaRPr lang="en-AU"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1759379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t>In terms of appropriate institutional arrangements, we may have to look at our fisheries agency structure and make changes.</a:t>
            </a:r>
          </a:p>
          <a:p>
            <a:endParaRPr lang="en-AU" altLang="en-US" dirty="0"/>
          </a:p>
          <a:p>
            <a:r>
              <a:rPr lang="en-AU" altLang="en-US" dirty="0"/>
              <a:t>Typically, the fisheries agency (called Department of Fisheries in this example) consists of a number of Sections or Divisions. In this example they include (i) an Administrative Section, (ii) a Post-harvest section, (iii) a foreign affairs section , (iv) a policy section and (v) research institutes. Importantly, a compliance and enforcement section (here called MCS) and a fisheries management section are often missing. A fisheries management section that gives a legitimate home to fisheries managers who are responsible for coordinating all the different fisheries management activities for a given fishery.</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Refer to Participant Handbook Module 16, </a:t>
            </a:r>
            <a:r>
              <a:rPr lang="en-AU" altLang="en-US" dirty="0" smtClean="0"/>
              <a:t> Figure 16.3.</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14</a:t>
            </a:fld>
            <a:endParaRPr lang="en-GB" dirty="0"/>
          </a:p>
        </p:txBody>
      </p:sp>
    </p:spTree>
    <p:extLst>
      <p:ext uri="{BB962C8B-B14F-4D97-AF65-F5344CB8AC3E}">
        <p14:creationId xmlns:p14="http://schemas.microsoft.com/office/powerpoint/2010/main" val="378613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Self explanatory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15</a:t>
            </a:fld>
            <a:endParaRPr lang="en-GB" dirty="0"/>
          </a:p>
        </p:txBody>
      </p:sp>
    </p:spTree>
    <p:extLst>
      <p:ext uri="{BB962C8B-B14F-4D97-AF65-F5344CB8AC3E}">
        <p14:creationId xmlns:p14="http://schemas.microsoft.com/office/powerpoint/2010/main" val="2500785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188"/>
              </a:spcAft>
              <a:buClr>
                <a:srgbClr val="E4AA32"/>
              </a:buClr>
            </a:pPr>
            <a:r>
              <a:rPr lang="en-US" altLang="en-US" dirty="0" smtClean="0"/>
              <a:t>See details in Session Plan. Plenary </a:t>
            </a:r>
            <a:r>
              <a:rPr lang="en-US" altLang="en-US" dirty="0"/>
              <a:t>activity: revisit challenges (constraints) and opportunities developed in session 5 (for fisheries management in your country) and refined in session 12 (for achieving your FMU goals).</a:t>
            </a:r>
          </a:p>
          <a:p>
            <a:pPr eaLnBrk="1" hangingPunct="1">
              <a:spcBef>
                <a:spcPct val="0"/>
              </a:spcBef>
              <a:spcAft>
                <a:spcPts val="1188"/>
              </a:spcAft>
              <a:buClr>
                <a:srgbClr val="E4AA32"/>
              </a:buClr>
            </a:pPr>
            <a:r>
              <a:rPr lang="en-GB" altLang="en-US" dirty="0">
                <a:latin typeface="Myriad Pro" panose="020B0503030403020204" pitchFamily="34" charset="0"/>
              </a:rPr>
              <a:t>Make a string circle on the floor at back of the room (as big as 2-3 flipcharts). Groups place their (yellow) opportunity cards inside the circle, and their (green) challenges cards outside the circle. All walk around and re-read cards. Trainer reminds that these are their own-identified constraints and opportunities to achieving FMU goals. Facilitate a discussion, asking: “Now that we understand more about </a:t>
            </a:r>
            <a:r>
              <a:rPr lang="en-GB" altLang="en-US" dirty="0" smtClean="0">
                <a:latin typeface="Myriad Pro" panose="020B0503030403020204" pitchFamily="34" charset="0"/>
              </a:rPr>
              <a:t>EAFm </a:t>
            </a:r>
            <a:r>
              <a:rPr lang="en-GB" altLang="en-US" dirty="0">
                <a:latin typeface="Myriad Pro" panose="020B0503030403020204" pitchFamily="34" charset="0"/>
              </a:rPr>
              <a:t>cycle, consider: are constraints/challenges still valid?” Consider each constraint card in turn, and ask participants’ opinions. Have some constraints become opportunities? (if so, take the card and place inside the circle); others may considered less serious and so can be moved closer to the circle. How can remaining constraints be addressed? Discuss opportunities, are there any more?</a:t>
            </a:r>
          </a:p>
          <a:p>
            <a:pPr eaLnBrk="1" hangingPunct="1">
              <a:spcBef>
                <a:spcPct val="0"/>
              </a:spcBef>
              <a:spcAft>
                <a:spcPts val="1188"/>
              </a:spcAft>
              <a:buClr>
                <a:srgbClr val="E4AA32"/>
              </a:buClr>
            </a:pPr>
            <a:r>
              <a:rPr lang="en-GB" altLang="en-US" dirty="0">
                <a:latin typeface="Myriad Pro" panose="020B0503030403020204" pitchFamily="34" charset="0"/>
              </a:rPr>
              <a:t>End on a positive note as many of the constraints are likely to be moved. Record outputs in Workbook.</a:t>
            </a:r>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pPr>
              <a:defRPr/>
            </a:pPr>
            <a:fld id="{7368729E-9089-4BA8-958D-64D06780C2CD}" type="slidenum">
              <a:rPr lang="en-US" altLang="en-US" smtClean="0"/>
              <a:pPr>
                <a:defRPr/>
              </a:pPr>
              <a:t>16</a:t>
            </a:fld>
            <a:endParaRPr lang="en-US" altLang="en-US" dirty="0"/>
          </a:p>
        </p:txBody>
      </p:sp>
    </p:spTree>
    <p:extLst>
      <p:ext uri="{BB962C8B-B14F-4D97-AF65-F5344CB8AC3E}">
        <p14:creationId xmlns:p14="http://schemas.microsoft.com/office/powerpoint/2010/main" val="379118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Self explanatory</a:t>
            </a:r>
          </a:p>
          <a:p>
            <a:pPr eaLnBrk="1" hangingPunct="1">
              <a:spcBef>
                <a:spcPct val="0"/>
              </a:spcBef>
            </a:pPr>
            <a:endParaRPr lang="en-US" altLang="en-US" dirty="0"/>
          </a:p>
          <a:p>
            <a:pPr eaLnBrk="1" hangingPunct="1">
              <a:spcBef>
                <a:spcPct val="0"/>
              </a:spcBef>
            </a:pPr>
            <a:r>
              <a:rPr lang="en-US" altLang="en-US" dirty="0"/>
              <a:t>Note:</a:t>
            </a:r>
          </a:p>
          <a:p>
            <a:pPr eaLnBrk="1" hangingPunct="1">
              <a:spcBef>
                <a:spcPct val="0"/>
              </a:spcBef>
            </a:pPr>
            <a:r>
              <a:rPr lang="en-US" altLang="en-US" dirty="0"/>
              <a:t>Management need be broad and include all the important (priority issues) threats and issues.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2467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r>
              <a:rPr lang="en-GB" altLang="en-US" dirty="0"/>
              <a:t>This is a check on whether you have all the building blocks in place to implement the EAFm Plan. </a:t>
            </a:r>
          </a:p>
          <a:p>
            <a:pPr defTabSz="914400" eaLnBrk="1" hangingPunct="1"/>
            <a:endParaRPr lang="en-GB" altLang="en-US" dirty="0"/>
          </a:p>
          <a:p>
            <a:pPr defTabSz="914400" eaLnBrk="1" hangingPunct="1"/>
            <a:r>
              <a:rPr lang="en-GB" altLang="en-US" dirty="0"/>
              <a:t>Module 16 explains all elements in much greater detail. Many of these resources were discussed when we considered the principles of EAFm and during the Startup processes but now it is time to reflect.</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3790C3-936A-4857-B8EA-8CC168CEEBB0}"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2020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MS PGothic" panose="020B0600070205080204" pitchFamily="34" charset="-128"/>
              </a:rPr>
              <a:t>There are 7 principles. At this stage of the course simply read these out (Note P1 = Principle 1). These are expanded on later.</a:t>
            </a:r>
          </a:p>
          <a:p>
            <a:pPr eaLnBrk="1" hangingPunct="1">
              <a:spcBef>
                <a:spcPct val="0"/>
              </a:spcBef>
            </a:pPr>
            <a:r>
              <a:rPr lang="en-GB" altLang="en-US" dirty="0">
                <a:ea typeface="MS PGothic" panose="020B0600070205080204" pitchFamily="34" charset="-128"/>
              </a:rPr>
              <a:t>P1: Good governance</a:t>
            </a:r>
          </a:p>
          <a:p>
            <a:pPr eaLnBrk="1" hangingPunct="1">
              <a:spcBef>
                <a:spcPct val="0"/>
              </a:spcBef>
            </a:pPr>
            <a:r>
              <a:rPr lang="en-GB" altLang="en-US" dirty="0">
                <a:ea typeface="MS PGothic" panose="020B0600070205080204" pitchFamily="34" charset="-128"/>
              </a:rPr>
              <a:t>P2: Appropriate scale</a:t>
            </a:r>
          </a:p>
          <a:p>
            <a:pPr eaLnBrk="1" hangingPunct="1">
              <a:spcBef>
                <a:spcPct val="0"/>
              </a:spcBef>
            </a:pPr>
            <a:r>
              <a:rPr lang="en-GB" altLang="en-US" dirty="0">
                <a:ea typeface="MS PGothic" panose="020B0600070205080204" pitchFamily="34" charset="-128"/>
              </a:rPr>
              <a:t>P3: Increased participation</a:t>
            </a:r>
          </a:p>
          <a:p>
            <a:pPr eaLnBrk="1" hangingPunct="1">
              <a:spcBef>
                <a:spcPct val="0"/>
              </a:spcBef>
            </a:pPr>
            <a:r>
              <a:rPr lang="en-GB" altLang="en-US" dirty="0">
                <a:ea typeface="MS PGothic" panose="020B0600070205080204" pitchFamily="34" charset="-128"/>
              </a:rPr>
              <a:t>P4: Multiple objectives</a:t>
            </a:r>
          </a:p>
          <a:p>
            <a:pPr eaLnBrk="1" hangingPunct="1">
              <a:spcBef>
                <a:spcPct val="0"/>
              </a:spcBef>
            </a:pPr>
            <a:r>
              <a:rPr lang="en-GB" altLang="en-US" dirty="0">
                <a:ea typeface="MS PGothic" panose="020B0600070205080204" pitchFamily="34" charset="-128"/>
              </a:rPr>
              <a:t>P5: Cooperation and coordination</a:t>
            </a:r>
          </a:p>
          <a:p>
            <a:pPr eaLnBrk="1" hangingPunct="1">
              <a:spcBef>
                <a:spcPct val="0"/>
              </a:spcBef>
            </a:pPr>
            <a:r>
              <a:rPr lang="en-GB" altLang="en-US" dirty="0">
                <a:ea typeface="MS PGothic" panose="020B0600070205080204" pitchFamily="34" charset="-128"/>
              </a:rPr>
              <a:t>P6: Adaptive management</a:t>
            </a:r>
          </a:p>
          <a:p>
            <a:pPr eaLnBrk="1" hangingPunct="1">
              <a:spcBef>
                <a:spcPct val="0"/>
              </a:spcBef>
            </a:pPr>
            <a:r>
              <a:rPr lang="en-GB" altLang="en-US" dirty="0">
                <a:ea typeface="MS PGothic" panose="020B0600070205080204" pitchFamily="34" charset="-128"/>
              </a:rPr>
              <a:t>P7: Precautionary approach</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1ED8CA-E6E1-4212-90A8-8759B3C4A6BB}"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498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Good governance is the key to an effective implementation of EAFm. As seen earlier good governance </a:t>
            </a:r>
            <a:r>
              <a:rPr lang="en-GB" altLang="en-US" b="1" dirty="0" smtClean="0"/>
              <a:t>includes</a:t>
            </a:r>
            <a:r>
              <a:rPr lang="en-GB" altLang="en-US" dirty="0" smtClean="0"/>
              <a:t>:</a:t>
            </a:r>
            <a:r>
              <a:rPr lang="en-US" altLang="en-US" b="1" dirty="0" smtClean="0">
                <a:latin typeface="Myriad Pro" panose="020B0503030403020204" pitchFamily="34" charset="0"/>
                <a:ea typeface="Myriad Pro" panose="020B0503030403020204" pitchFamily="34" charset="0"/>
                <a:cs typeface="Myriad Pro" panose="020B0503030403020204" pitchFamily="34" charset="0"/>
              </a:rPr>
              <a:t> </a:t>
            </a:r>
            <a:r>
              <a:rPr lang="en-US" altLang="en-US" dirty="0">
                <a:latin typeface="Myriad Pro" panose="020B0503030403020204" pitchFamily="34" charset="0"/>
                <a:ea typeface="Myriad Pro" panose="020B0503030403020204" pitchFamily="34" charset="0"/>
                <a:cs typeface="Myriad Pro" panose="020B0503030403020204" pitchFamily="34" charset="0"/>
              </a:rPr>
              <a:t>effective institutions and arrangements for setting and implementing rules and regulations. </a:t>
            </a:r>
            <a:r>
              <a:rPr lang="en-GB" altLang="en-US" dirty="0"/>
              <a:t>This slide shows 8 characteristics of good governance. Discuss each of these; ensure participants agree with meaning. See Module </a:t>
            </a:r>
            <a:r>
              <a:rPr lang="en-GB" altLang="en-US" dirty="0" smtClean="0"/>
              <a:t>4 </a:t>
            </a:r>
            <a:r>
              <a:rPr lang="en-GB" altLang="en-US" dirty="0"/>
              <a:t>for details on each of these 8 characteristics.</a:t>
            </a:r>
          </a:p>
          <a:p>
            <a:pPr eaLnBrk="1" hangingPunct="1">
              <a:spcBef>
                <a:spcPct val="0"/>
              </a:spcBef>
            </a:pPr>
            <a:r>
              <a:rPr lang="en-GB" altLang="en-US" dirty="0"/>
              <a:t>(Accountability = both upwards and downwards)</a:t>
            </a:r>
          </a:p>
          <a:p>
            <a:pPr eaLnBrk="1" hangingPunct="1">
              <a:spcBef>
                <a:spcPct val="0"/>
              </a:spcBef>
            </a:pPr>
            <a:endParaRPr lang="en-GB" altLang="en-US" dirty="0"/>
          </a:p>
          <a:p>
            <a:pPr eaLnBrk="1" hangingPunct="1">
              <a:spcBef>
                <a:spcPct val="0"/>
              </a:spcBef>
            </a:pPr>
            <a:r>
              <a:rPr lang="en-GB" altLang="en-US" dirty="0">
                <a:latin typeface="Myriad Pro" panose="020B0503030403020204" pitchFamily="34" charset="0"/>
              </a:rPr>
              <a:t>Diagram from </a:t>
            </a:r>
            <a:r>
              <a:rPr lang="en-GB" altLang="en-US" u="sng" dirty="0">
                <a:latin typeface="Myriad Pro" panose="020B0503030403020204" pitchFamily="34" charset="0"/>
                <a:hlinkClick r:id="rId3"/>
              </a:rPr>
              <a:t>http://www.unescap.org/pdd/prs/ProjectActivities/Ongoing/gg/governance.asp</a:t>
            </a:r>
            <a:endParaRPr lang="en-GB" altLang="en-US" u="sng" dirty="0">
              <a:latin typeface="Myriad Pro" panose="020B0503030403020204" pitchFamily="34"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704B0-A4D4-456D-B4B4-2CE645E6D4AB}"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3042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a:t>A governance check list could include questions….:</a:t>
            </a:r>
          </a:p>
          <a:p>
            <a:pPr marL="171450" indent="-171450" eaLnBrk="1" hangingPunct="1">
              <a:spcBef>
                <a:spcPct val="0"/>
              </a:spcBef>
              <a:buFont typeface="Arial" panose="020B0604020202020204" pitchFamily="34" charset="0"/>
              <a:buChar char="•"/>
              <a:defRPr/>
            </a:pPr>
            <a:r>
              <a:rPr lang="en-GB" altLang="en-US" dirty="0"/>
              <a:t>Is the  legal framework supporting EAFm?</a:t>
            </a:r>
          </a:p>
          <a:p>
            <a:pPr marL="171450" indent="-171450" eaLnBrk="1" hangingPunct="1">
              <a:spcBef>
                <a:spcPct val="0"/>
              </a:spcBef>
              <a:buFont typeface="Arial" panose="020B0604020202020204" pitchFamily="34" charset="0"/>
              <a:buChar char="•"/>
              <a:defRPr/>
            </a:pPr>
            <a:r>
              <a:rPr lang="en-GB" altLang="en-US" dirty="0"/>
              <a:t>Are rules and regulations in place and agreed to by stakeholders?</a:t>
            </a:r>
          </a:p>
          <a:p>
            <a:pPr marL="171450" indent="-171450" eaLnBrk="1" hangingPunct="1">
              <a:spcBef>
                <a:spcPct val="0"/>
              </a:spcBef>
              <a:buFont typeface="Arial" panose="020B0604020202020204" pitchFamily="34" charset="0"/>
              <a:buChar char="•"/>
              <a:defRPr/>
            </a:pPr>
            <a:r>
              <a:rPr lang="en-GB" altLang="en-US" dirty="0"/>
              <a:t>Do we have effective compliance and enforcement?</a:t>
            </a:r>
          </a:p>
          <a:p>
            <a:pPr marL="171450" indent="-171450" eaLnBrk="1" hangingPunct="1">
              <a:spcBef>
                <a:spcPct val="0"/>
              </a:spcBef>
              <a:buFont typeface="Arial" panose="020B0604020202020204" pitchFamily="34" charset="0"/>
              <a:buChar char="•"/>
              <a:defRPr/>
            </a:pPr>
            <a:r>
              <a:rPr lang="en-GB" altLang="en-US" dirty="0"/>
              <a:t>Are effective governance arrangements in place for coordination and cooperation?</a:t>
            </a:r>
          </a:p>
          <a:p>
            <a:pPr>
              <a:defRPr/>
            </a:pPr>
            <a:endParaRPr lang="en-AU" altLang="en-US" dirty="0">
              <a:ea typeface="Myriad Pro" pitchFamily="34" charset="0"/>
              <a:cs typeface="Myriad Pro" pitchFamily="34"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8B5DB0-40F6-467C-82E4-04483E6E6AE8}"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7840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This is just an example of governance arrangements that could lead to better coordination and cooperation.</a:t>
            </a:r>
          </a:p>
          <a:p>
            <a:r>
              <a:rPr lang="en-AU" altLang="en-US" dirty="0"/>
              <a:t>Starting at the community level we have Village Committees. At the next level we have MACs (Management Advisory Committees) that link with a Provincial FMU MAC. At the national level we have a Council that covers at least fisheries, and the environment agency. </a:t>
            </a:r>
          </a:p>
          <a:p>
            <a:endParaRPr lang="en-AU" altLang="en-US" dirty="0" smtClean="0"/>
          </a:p>
          <a:p>
            <a:r>
              <a:rPr lang="en-GB" sz="1200" kern="1200" dirty="0" smtClean="0">
                <a:solidFill>
                  <a:schemeClr val="tx1"/>
                </a:solidFill>
                <a:effectLst/>
                <a:latin typeface="+mn-lt"/>
                <a:ea typeface="+mn-ea"/>
                <a:cs typeface="+mn-cs"/>
              </a:rPr>
              <a:t>Refer to Participant Handbook Module 16, </a:t>
            </a:r>
            <a:r>
              <a:rPr lang="en-AU" altLang="en-US" dirty="0" smtClean="0"/>
              <a:t> Figure 16.2.</a:t>
            </a:r>
            <a:endParaRPr lang="en-AU"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8F95A-E7DE-46E4-8FEF-D34CF824D262}"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7204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olidFill>
                  <a:srgbClr val="0000BA"/>
                </a:solidFill>
                <a:ea typeface="Myriad Pro" panose="020B0503030403020204" pitchFamily="34" charset="0"/>
                <a:cs typeface="Myriad Pro" panose="020B0503030403020204" pitchFamily="34" charset="0"/>
              </a:rPr>
              <a:t>Checking against the other principles also help us ask important questions, such as:</a:t>
            </a:r>
          </a:p>
          <a:p>
            <a:pPr eaLnBrk="1" hangingPunct="1">
              <a:spcBef>
                <a:spcPct val="0"/>
              </a:spcBef>
            </a:pPr>
            <a:endParaRPr lang="en-GB" altLang="en-US" b="1" dirty="0"/>
          </a:p>
          <a:p>
            <a:pPr eaLnBrk="1" hangingPunct="1">
              <a:spcBef>
                <a:spcPct val="0"/>
              </a:spcBef>
            </a:pPr>
            <a:r>
              <a:rPr lang="en-GB" altLang="en-US" b="1" dirty="0"/>
              <a:t>Are we working at the right scale?</a:t>
            </a:r>
          </a:p>
          <a:p>
            <a:pPr eaLnBrk="1" hangingPunct="1">
              <a:spcBef>
                <a:spcPct val="0"/>
              </a:spcBef>
            </a:pPr>
            <a:r>
              <a:rPr lang="en-GB" altLang="en-US" b="1" dirty="0"/>
              <a:t>Is co-managemen</a:t>
            </a:r>
            <a:r>
              <a:rPr lang="en-GB" altLang="en-US" dirty="0"/>
              <a:t>t working through empowered stakeholders?</a:t>
            </a:r>
          </a:p>
          <a:p>
            <a:pPr eaLnBrk="1" hangingPunct="1">
              <a:spcBef>
                <a:spcPct val="0"/>
              </a:spcBef>
            </a:pPr>
            <a:r>
              <a:rPr lang="en-GB" altLang="en-US" b="1" dirty="0"/>
              <a:t>Are we learning through adaptive management?</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9</a:t>
            </a:fld>
            <a:endParaRPr lang="en-GB" dirty="0"/>
          </a:p>
        </p:txBody>
      </p:sp>
    </p:spTree>
    <p:extLst>
      <p:ext uri="{BB962C8B-B14F-4D97-AF65-F5344CB8AC3E}">
        <p14:creationId xmlns:p14="http://schemas.microsoft.com/office/powerpoint/2010/main" val="405533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In addition to the checklist based on the EAFm principles, we also need a SUPPORTING ENVIRONMENT. Do we have</a:t>
            </a:r>
          </a:p>
          <a:p>
            <a:pPr>
              <a:lnSpc>
                <a:spcPct val="90000"/>
              </a:lnSpc>
              <a:spcBef>
                <a:spcPct val="20000"/>
              </a:spcBef>
              <a:buClr>
                <a:srgbClr val="31859C"/>
              </a:buClr>
              <a:buFont typeface="Calibri" panose="020F0502020204030204" pitchFamily="34" charset="0"/>
              <a:buAutoNum type="arabicPeriod"/>
            </a:pPr>
            <a:r>
              <a:rPr lang="en-GB" altLang="en-US" dirty="0">
                <a:latin typeface="Myriad Pro" panose="020B0503030403020204" pitchFamily="34" charset="0"/>
              </a:rPr>
              <a:t> Adequate political will and support?</a:t>
            </a:r>
          </a:p>
          <a:p>
            <a:pPr>
              <a:lnSpc>
                <a:spcPct val="90000"/>
              </a:lnSpc>
              <a:spcBef>
                <a:spcPct val="20000"/>
              </a:spcBef>
              <a:buClr>
                <a:srgbClr val="31859C"/>
              </a:buClr>
              <a:buFont typeface="Calibri" panose="020F0502020204030204" pitchFamily="34" charset="0"/>
              <a:buAutoNum type="arabicPeriod"/>
            </a:pPr>
            <a:r>
              <a:rPr lang="en-GB" altLang="en-US" dirty="0">
                <a:latin typeface="Myriad Pro" panose="020B0503030403020204" pitchFamily="34" charset="0"/>
              </a:rPr>
              <a:t> Adequate resources (personnel, equipment, finances) for EAFm? </a:t>
            </a:r>
          </a:p>
          <a:p>
            <a:pPr>
              <a:lnSpc>
                <a:spcPct val="90000"/>
              </a:lnSpc>
              <a:spcBef>
                <a:spcPct val="20000"/>
              </a:spcBef>
              <a:buClr>
                <a:srgbClr val="31859C"/>
              </a:buClr>
              <a:buFont typeface="Calibri" panose="020F0502020204030204" pitchFamily="34" charset="0"/>
              <a:buAutoNum type="arabicPeriod"/>
            </a:pPr>
            <a:r>
              <a:rPr lang="en-GB" altLang="en-US" dirty="0">
                <a:latin typeface="Myriad Pro" panose="020B0503030403020204" pitchFamily="34" charset="0"/>
              </a:rPr>
              <a:t> Effective financing mechanisms?</a:t>
            </a:r>
          </a:p>
          <a:p>
            <a:pPr>
              <a:lnSpc>
                <a:spcPct val="90000"/>
              </a:lnSpc>
              <a:spcBef>
                <a:spcPct val="20000"/>
              </a:spcBef>
              <a:buClr>
                <a:srgbClr val="31859C"/>
              </a:buClr>
              <a:buFont typeface="Calibri" panose="020F0502020204030204" pitchFamily="34" charset="0"/>
              <a:buAutoNum type="arabicPeriod"/>
            </a:pPr>
            <a:r>
              <a:rPr lang="en-GB" altLang="en-US" dirty="0">
                <a:latin typeface="Myriad Pro" panose="020B0503030403020204" pitchFamily="34" charset="0"/>
              </a:rPr>
              <a:t>Appropriate institutional arrangements</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10</a:t>
            </a:fld>
            <a:endParaRPr lang="en-GB" dirty="0"/>
          </a:p>
        </p:txBody>
      </p:sp>
    </p:spTree>
    <p:extLst>
      <p:ext uri="{BB962C8B-B14F-4D97-AF65-F5344CB8AC3E}">
        <p14:creationId xmlns:p14="http://schemas.microsoft.com/office/powerpoint/2010/main" val="425411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50"/>
            <a:ext cx="9144000" cy="487298"/>
            <a:chOff x="-1" y="5279491"/>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314351"/>
              <a:ext cx="12233230" cy="452438"/>
              <a:chOff x="92851" y="6441528"/>
              <a:chExt cx="12233539" cy="451240"/>
            </a:xfrm>
          </p:grpSpPr>
          <p:sp>
            <p:nvSpPr>
              <p:cNvPr id="11" name="Rectangle 10"/>
              <p:cNvSpPr/>
              <p:nvPr/>
            </p:nvSpPr>
            <p:spPr>
              <a:xfrm>
                <a:off x="92851" y="6441528"/>
                <a:ext cx="12233539" cy="451240"/>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467553"/>
                <a:ext cx="9025009" cy="3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sz="1600" b="1" dirty="0">
                    <a:latin typeface="+mn-lt"/>
                  </a:rPr>
                  <a:t>16. REALITY CHECK ll </a:t>
                </a: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1">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9" r:id="rId19"/>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unescap.org/pdd/prs/ProjectActivities/Ongoing/gg/governance.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0" name="Group 9"/>
          <p:cNvGrpSpPr/>
          <p:nvPr/>
        </p:nvGrpSpPr>
        <p:grpSpPr>
          <a:xfrm>
            <a:off x="0" y="3322347"/>
            <a:ext cx="9167508" cy="3583137"/>
            <a:chOff x="0" y="3322347"/>
            <a:chExt cx="9167508" cy="3583137"/>
          </a:xfrm>
        </p:grpSpPr>
        <p:sp>
          <p:nvSpPr>
            <p:cNvPr id="11" name="Rectangle 10"/>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2" name="Title 1"/>
            <p:cNvSpPr txBox="1">
              <a:spLocks/>
            </p:cNvSpPr>
            <p:nvPr/>
          </p:nvSpPr>
          <p:spPr bwMode="auto">
            <a:xfrm>
              <a:off x="178292" y="5753091"/>
              <a:ext cx="5257800"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smtClean="0">
                  <a:latin typeface="+mn-lt"/>
                </a:rPr>
                <a:t>Date |Place </a:t>
              </a:r>
              <a:endParaRPr lang="en-US" altLang="en-US" sz="2400" dirty="0">
                <a:latin typeface="+mn-lt"/>
              </a:endParaRPr>
            </a:p>
          </p:txBody>
        </p:sp>
      </p:grpSp>
      <p:sp>
        <p:nvSpPr>
          <p:cNvPr id="4100" name="Title 1"/>
          <p:cNvSpPr>
            <a:spLocks noGrp="1"/>
          </p:cNvSpPr>
          <p:nvPr>
            <p:ph type="ctrTitle" idx="4294967295"/>
          </p:nvPr>
        </p:nvSpPr>
        <p:spPr bwMode="auto">
          <a:xfrm>
            <a:off x="178292" y="3683329"/>
            <a:ext cx="5257800" cy="1708781"/>
          </a:xfrm>
          <a:prstGeom prst="rect">
            <a:avLst/>
          </a:prstGeom>
          <a:solidFill>
            <a:schemeClr val="accent4">
              <a:lumMod val="75000"/>
            </a:schemeClr>
          </a:solidFill>
          <a:ln>
            <a:noFill/>
          </a:ln>
        </p:spPr>
        <p:txBody>
          <a:bodyPr anchor="ctr" anchorCtr="1">
            <a:noAutofit/>
          </a:bodyPr>
          <a:lstStyle/>
          <a:p>
            <a:r>
              <a:rPr lang="en-US" altLang="en-US" sz="3200" dirty="0">
                <a:solidFill>
                  <a:schemeClr val="bg1"/>
                </a:solidFill>
                <a:ea typeface="+mn-ea"/>
                <a:cs typeface="Arial" panose="020B0604020202020204" pitchFamily="34" charset="0"/>
              </a:rPr>
              <a:t>Session 16</a:t>
            </a:r>
            <a:br>
              <a:rPr lang="en-US" altLang="en-US" sz="3200" dirty="0">
                <a:solidFill>
                  <a:schemeClr val="bg1"/>
                </a:solidFill>
                <a:ea typeface="+mn-ea"/>
                <a:cs typeface="Arial" panose="020B0604020202020204" pitchFamily="34" charset="0"/>
              </a:rPr>
            </a:br>
            <a:r>
              <a:rPr lang="en-US" altLang="en-US" sz="3200" dirty="0">
                <a:solidFill>
                  <a:schemeClr val="bg1"/>
                </a:solidFill>
                <a:ea typeface="+mn-ea"/>
                <a:cs typeface="Arial" panose="020B0604020202020204" pitchFamily="34" charset="0"/>
              </a:rPr>
              <a:t>Reality Check </a:t>
            </a:r>
            <a:r>
              <a:rPr lang="en-US" altLang="en-US" sz="3200" dirty="0" smtClean="0">
                <a:solidFill>
                  <a:schemeClr val="bg1"/>
                </a:solidFill>
                <a:ea typeface="+mn-ea"/>
                <a:cs typeface="Arial" panose="020B0604020202020204" pitchFamily="34" charset="0"/>
              </a:rPr>
              <a:t>II </a:t>
            </a:r>
            <a:endParaRPr lang="en-US" altLang="en-US" sz="3200" dirty="0">
              <a:solidFill>
                <a:schemeClr val="bg1"/>
              </a:solidFill>
              <a:ea typeface="+mn-ea"/>
              <a:cs typeface="Arial" panose="020B0604020202020204" pitchFamily="34" charset="0"/>
            </a:endParaRPr>
          </a:p>
        </p:txBody>
      </p:sp>
      <p:pic>
        <p:nvPicPr>
          <p:cNvPr id="16" name="Content Placeholder 2"/>
          <p:cNvPicPr>
            <a:picLocks noChangeAspect="1"/>
          </p:cNvPicPr>
          <p:nvPr/>
        </p:nvPicPr>
        <p:blipFill rotWithShape="1">
          <a:blip r:embed="rId2"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a:solidFill>
                  <a:srgbClr val="2E75B6"/>
                </a:solidFill>
              </a:rPr>
              <a:t>Also need:  a supporting environment</a:t>
            </a:r>
            <a:endParaRPr lang="en-GB" dirty="0"/>
          </a:p>
        </p:txBody>
      </p:sp>
      <p:sp>
        <p:nvSpPr>
          <p:cNvPr id="7" name="Content Placeholder 6"/>
          <p:cNvSpPr>
            <a:spLocks noGrp="1"/>
          </p:cNvSpPr>
          <p:nvPr>
            <p:ph idx="1"/>
          </p:nvPr>
        </p:nvSpPr>
        <p:spPr>
          <a:xfrm>
            <a:off x="628650" y="2626242"/>
            <a:ext cx="7886700" cy="3550720"/>
          </a:xfrm>
        </p:spPr>
        <p:txBody>
          <a:bodyPr/>
          <a:lstStyle/>
          <a:p>
            <a:pPr marL="514350" indent="-514350">
              <a:spcBef>
                <a:spcPct val="20000"/>
              </a:spcBef>
              <a:buFont typeface="+mj-lt"/>
              <a:buAutoNum type="arabicPeriod"/>
            </a:pPr>
            <a:r>
              <a:rPr lang="en-GB" altLang="en-US" dirty="0"/>
              <a:t>Adequate political will and support?</a:t>
            </a:r>
          </a:p>
          <a:p>
            <a:pPr marL="514350" indent="-514350">
              <a:spcBef>
                <a:spcPct val="20000"/>
              </a:spcBef>
              <a:buFont typeface="+mj-lt"/>
              <a:buAutoNum type="arabicPeriod"/>
            </a:pPr>
            <a:r>
              <a:rPr lang="en-GB" altLang="en-US" dirty="0"/>
              <a:t>Adequate resources (personnel, equipment, finances) for EAFm?  </a:t>
            </a:r>
          </a:p>
          <a:p>
            <a:pPr marL="514350" indent="-514350">
              <a:spcBef>
                <a:spcPct val="20000"/>
              </a:spcBef>
              <a:buFont typeface="+mj-lt"/>
              <a:buAutoNum type="arabicPeriod"/>
            </a:pPr>
            <a:r>
              <a:rPr lang="en-GB" altLang="en-US" dirty="0"/>
              <a:t>Effective financing mechanisms?</a:t>
            </a:r>
          </a:p>
          <a:p>
            <a:pPr marL="514350" indent="-514350">
              <a:spcBef>
                <a:spcPct val="20000"/>
              </a:spcBef>
              <a:buFont typeface="+mj-lt"/>
              <a:buAutoNum type="arabicPeriod"/>
            </a:pPr>
            <a:r>
              <a:rPr lang="en-GB" altLang="en-US" dirty="0"/>
              <a:t>Appropriate institutional arrangements</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10</a:t>
            </a:fld>
            <a:endParaRPr lang="en-GB" dirty="0"/>
          </a:p>
        </p:txBody>
      </p:sp>
    </p:spTree>
    <p:extLst>
      <p:ext uri="{BB962C8B-B14F-4D97-AF65-F5344CB8AC3E}">
        <p14:creationId xmlns:p14="http://schemas.microsoft.com/office/powerpoint/2010/main" val="314976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a:solidFill>
                  <a:srgbClr val="2E75B6"/>
                </a:solidFill>
              </a:rPr>
              <a:t>Adequate Political Will</a:t>
            </a:r>
            <a:endParaRPr lang="en-GB" dirty="0"/>
          </a:p>
        </p:txBody>
      </p:sp>
      <p:sp>
        <p:nvSpPr>
          <p:cNvPr id="7" name="Content Placeholder 6"/>
          <p:cNvSpPr>
            <a:spLocks noGrp="1"/>
          </p:cNvSpPr>
          <p:nvPr>
            <p:ph idx="1"/>
          </p:nvPr>
        </p:nvSpPr>
        <p:spPr/>
        <p:txBody>
          <a:bodyPr>
            <a:normAutofit/>
          </a:bodyPr>
          <a:lstStyle/>
          <a:p>
            <a:pPr marL="0" indent="0">
              <a:buNone/>
              <a:defRPr/>
            </a:pPr>
            <a:r>
              <a:rPr lang="en-US" sz="2600" b="1" dirty="0"/>
              <a:t>Key questions when checking on political will:</a:t>
            </a:r>
          </a:p>
          <a:p>
            <a:pPr marL="0" indent="0">
              <a:buNone/>
              <a:defRPr/>
            </a:pPr>
            <a:endParaRPr lang="en-US" sz="2600" b="1" dirty="0"/>
          </a:p>
          <a:p>
            <a:pPr marL="514350" indent="-514350">
              <a:buFont typeface="+mj-lt"/>
              <a:buAutoNum type="arabicPeriod"/>
              <a:defRPr/>
            </a:pPr>
            <a:r>
              <a:rPr lang="en-US" sz="2600" dirty="0"/>
              <a:t>Have the politician/senior policy makers been engaged in the EAFm planning process?</a:t>
            </a:r>
          </a:p>
          <a:p>
            <a:pPr marL="514350" indent="-514350">
              <a:buFont typeface="+mj-lt"/>
              <a:buAutoNum type="arabicPeriod"/>
              <a:defRPr/>
            </a:pPr>
            <a:r>
              <a:rPr lang="en-US" sz="2600" dirty="0"/>
              <a:t>Have clear messages for politician/senior policy makers been communicated and understood?</a:t>
            </a:r>
            <a:endParaRPr lang="en-AU" sz="2600" dirty="0"/>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11</a:t>
            </a:fld>
            <a:endParaRPr lang="en-GB" dirty="0"/>
          </a:p>
        </p:txBody>
      </p:sp>
    </p:spTree>
    <p:extLst>
      <p:ext uri="{BB962C8B-B14F-4D97-AF65-F5344CB8AC3E}">
        <p14:creationId xmlns:p14="http://schemas.microsoft.com/office/powerpoint/2010/main" val="332549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a:solidFill>
                  <a:srgbClr val="2E75B6"/>
                </a:solidFill>
              </a:rPr>
              <a:t>Adequate Resources</a:t>
            </a:r>
            <a:endParaRPr lang="en-GB" dirty="0"/>
          </a:p>
        </p:txBody>
      </p:sp>
      <p:sp>
        <p:nvSpPr>
          <p:cNvPr id="7" name="Content Placeholder 6"/>
          <p:cNvSpPr>
            <a:spLocks noGrp="1"/>
          </p:cNvSpPr>
          <p:nvPr>
            <p:ph idx="1"/>
          </p:nvPr>
        </p:nvSpPr>
        <p:spPr/>
        <p:txBody>
          <a:bodyPr/>
          <a:lstStyle/>
          <a:p>
            <a:pPr marL="0" indent="0">
              <a:buNone/>
              <a:defRPr/>
            </a:pPr>
            <a:r>
              <a:rPr lang="en-US" b="1" dirty="0"/>
              <a:t>Key questions when checking on human resources:</a:t>
            </a:r>
          </a:p>
          <a:p>
            <a:pPr>
              <a:buFont typeface="+mj-lt"/>
              <a:buAutoNum type="arabicPeriod"/>
              <a:defRPr/>
            </a:pPr>
            <a:endParaRPr lang="en-US" dirty="0"/>
          </a:p>
          <a:p>
            <a:pPr marL="514350" indent="-514350">
              <a:buFont typeface="+mj-lt"/>
              <a:buAutoNum type="arabicPeriod"/>
              <a:defRPr/>
            </a:pPr>
            <a:r>
              <a:rPr lang="en-US" dirty="0"/>
              <a:t>Do the staff responsible for implementing EAFm have appropriate experience and training?</a:t>
            </a:r>
          </a:p>
          <a:p>
            <a:pPr marL="514350" indent="-514350">
              <a:buFont typeface="+mj-lt"/>
              <a:buAutoNum type="arabicPeriod"/>
              <a:defRPr/>
            </a:pPr>
            <a:r>
              <a:rPr lang="en-US" dirty="0"/>
              <a:t>Is the implementing team equipped with “people skills” to facilitate a process that maximizes the benefits of a having a truly participatory process?</a:t>
            </a:r>
            <a:endParaRPr lang="en-AU" dirty="0"/>
          </a:p>
          <a:p>
            <a:pPr marL="0" indent="0">
              <a:spcBef>
                <a:spcPct val="20000"/>
              </a:spcBef>
              <a:buClr>
                <a:srgbClr val="31859C"/>
              </a:buClr>
              <a:defRPr/>
            </a:pPr>
            <a:endParaRPr lang="en-GB" altLang="en-US" dirty="0"/>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12</a:t>
            </a:fld>
            <a:endParaRPr lang="en-GB" dirty="0"/>
          </a:p>
        </p:txBody>
      </p:sp>
    </p:spTree>
    <p:extLst>
      <p:ext uri="{BB962C8B-B14F-4D97-AF65-F5344CB8AC3E}">
        <p14:creationId xmlns:p14="http://schemas.microsoft.com/office/powerpoint/2010/main" val="3022317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a:solidFill>
                  <a:srgbClr val="2E75B6"/>
                </a:solidFill>
              </a:rPr>
              <a:t>Effective Financing Mechanisms</a:t>
            </a:r>
            <a:endParaRPr lang="en-GB" dirty="0"/>
          </a:p>
        </p:txBody>
      </p:sp>
      <p:sp>
        <p:nvSpPr>
          <p:cNvPr id="7" name="Content Placeholder 6"/>
          <p:cNvSpPr>
            <a:spLocks noGrp="1"/>
          </p:cNvSpPr>
          <p:nvPr>
            <p:ph idx="1"/>
          </p:nvPr>
        </p:nvSpPr>
        <p:spPr/>
        <p:txBody>
          <a:bodyPr/>
          <a:lstStyle/>
          <a:p>
            <a:pPr marL="0" indent="0">
              <a:buNone/>
              <a:defRPr/>
            </a:pPr>
            <a:r>
              <a:rPr lang="en-US" b="1" dirty="0"/>
              <a:t>Key questions when checking on financing:</a:t>
            </a:r>
          </a:p>
          <a:p>
            <a:pPr marL="0" indent="0">
              <a:buNone/>
              <a:defRPr/>
            </a:pPr>
            <a:endParaRPr lang="en-US" b="1" dirty="0"/>
          </a:p>
          <a:p>
            <a:pPr marL="514350" indent="-514350">
              <a:buFont typeface="+mj-lt"/>
              <a:buAutoNum type="arabicPeriod"/>
              <a:defRPr/>
            </a:pPr>
            <a:r>
              <a:rPr lang="en-US" dirty="0"/>
              <a:t>Has the implementation of the EAFm plan been mainstreamed into the activities and tasks of the relevant agencies</a:t>
            </a:r>
          </a:p>
          <a:p>
            <a:pPr marL="514350" indent="-514350">
              <a:buFont typeface="+mj-lt"/>
              <a:buAutoNum type="arabicPeriod"/>
              <a:defRPr/>
            </a:pPr>
            <a:r>
              <a:rPr lang="en-US" dirty="0"/>
              <a:t>Has an annual budget been allocated?</a:t>
            </a:r>
          </a:p>
          <a:p>
            <a:pPr marL="514350" indent="-514350">
              <a:buFont typeface="+mj-lt"/>
              <a:buAutoNum type="arabicPeriod"/>
              <a:defRPr/>
            </a:pPr>
            <a:r>
              <a:rPr lang="en-US" dirty="0"/>
              <a:t>Have other sources and models for funding (e.g. “user pays”) been adequately investigated?</a:t>
            </a:r>
            <a:endParaRPr lang="en-GB" altLang="en-US" dirty="0"/>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13</a:t>
            </a:fld>
            <a:endParaRPr lang="en-GB" dirty="0"/>
          </a:p>
        </p:txBody>
      </p:sp>
    </p:spTree>
    <p:extLst>
      <p:ext uri="{BB962C8B-B14F-4D97-AF65-F5344CB8AC3E}">
        <p14:creationId xmlns:p14="http://schemas.microsoft.com/office/powerpoint/2010/main" val="282457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14</a:t>
            </a:fld>
            <a:endParaRPr lang="en-GB" dirty="0"/>
          </a:p>
        </p:txBody>
      </p:sp>
      <p:sp>
        <p:nvSpPr>
          <p:cNvPr id="5" name="Rectangle 4"/>
          <p:cNvSpPr/>
          <p:nvPr/>
        </p:nvSpPr>
        <p:spPr>
          <a:xfrm>
            <a:off x="-199189" y="1523052"/>
            <a:ext cx="9318459" cy="59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n-US" sz="3600" b="1" dirty="0">
                <a:solidFill>
                  <a:srgbClr val="2E75B6"/>
                </a:solidFill>
                <a:cs typeface="Arial" panose="020B0604020202020204" pitchFamily="34" charset="0"/>
              </a:rPr>
              <a:t>Is the Fisheries Agency Structure supportive?</a:t>
            </a:r>
            <a:endParaRPr lang="fi-FI" sz="3600" b="1" dirty="0">
              <a:solidFill>
                <a:srgbClr val="2E75B6"/>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62152" y="2183135"/>
            <a:ext cx="7722896" cy="4138733"/>
          </a:xfrm>
          <a:prstGeom prst="rect">
            <a:avLst/>
          </a:prstGeom>
        </p:spPr>
      </p:pic>
    </p:spTree>
    <p:extLst>
      <p:ext uri="{BB962C8B-B14F-4D97-AF65-F5344CB8AC3E}">
        <p14:creationId xmlns:p14="http://schemas.microsoft.com/office/powerpoint/2010/main" val="1930665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62269"/>
            <a:ext cx="9144000" cy="5154405"/>
          </a:xfrm>
          <a:prstGeom prst="rect">
            <a:avLst/>
          </a:prstGeom>
          <a:gradFill>
            <a:gsLst>
              <a:gs pos="0">
                <a:schemeClr val="accent1">
                  <a:lumMod val="40000"/>
                  <a:lumOff val="60000"/>
                </a:schemeClr>
              </a:gs>
              <a:gs pos="100000">
                <a:schemeClr val="accent1">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itle 2"/>
          <p:cNvSpPr>
            <a:spLocks noGrp="1"/>
          </p:cNvSpPr>
          <p:nvPr>
            <p:ph type="title"/>
          </p:nvPr>
        </p:nvSpPr>
        <p:spPr/>
        <p:txBody>
          <a:bodyPr/>
          <a:lstStyle/>
          <a:p>
            <a:r>
              <a:rPr lang="en-US" altLang="en-US" dirty="0"/>
              <a:t>Key Messages</a:t>
            </a:r>
            <a:endParaRPr lang="en-GB" dirty="0"/>
          </a:p>
        </p:txBody>
      </p:sp>
      <p:sp>
        <p:nvSpPr>
          <p:cNvPr id="5" name="Content Placeholder 4"/>
          <p:cNvSpPr>
            <a:spLocks noGrp="1"/>
          </p:cNvSpPr>
          <p:nvPr>
            <p:ph idx="1"/>
          </p:nvPr>
        </p:nvSpPr>
        <p:spPr/>
        <p:txBody>
          <a:bodyPr>
            <a:normAutofit/>
          </a:bodyPr>
          <a:lstStyle/>
          <a:p>
            <a:pPr marL="0" indent="0">
              <a:buNone/>
            </a:pPr>
            <a:r>
              <a:rPr lang="en-GB" b="1" dirty="0"/>
              <a:t>In Reality Check II: </a:t>
            </a:r>
          </a:p>
          <a:p>
            <a:pPr marL="0" indent="0">
              <a:buNone/>
            </a:pPr>
            <a:endParaRPr lang="en-GB" b="1" dirty="0"/>
          </a:p>
          <a:p>
            <a:r>
              <a:rPr lang="en-GB" dirty="0"/>
              <a:t>Check whether everything is in order before putting too much of the EAFm plan into action</a:t>
            </a:r>
          </a:p>
          <a:p>
            <a:r>
              <a:rPr lang="en-GB" dirty="0"/>
              <a:t>Consider whether the EAFm principles are being met, especially good governance</a:t>
            </a:r>
          </a:p>
          <a:p>
            <a:r>
              <a:rPr lang="en-GB" dirty="0"/>
              <a:t>Check whether the practical arrangements are in place (i.e. the supporting environment)</a:t>
            </a:r>
          </a:p>
        </p:txBody>
      </p:sp>
      <p:sp>
        <p:nvSpPr>
          <p:cNvPr id="4" name="Slide Number Placeholder 3"/>
          <p:cNvSpPr>
            <a:spLocks noGrp="1"/>
          </p:cNvSpPr>
          <p:nvPr>
            <p:ph type="sldNum" sz="quarter" idx="12"/>
          </p:nvPr>
        </p:nvSpPr>
        <p:spPr/>
        <p:txBody>
          <a:bodyPr/>
          <a:lstStyle/>
          <a:p>
            <a:fld id="{2244EDDE-A91D-4F4F-8AC8-19298CCDCDF4}" type="slidenum">
              <a:rPr lang="en-GB" smtClean="0"/>
              <a:pPr/>
              <a:t>15</a:t>
            </a:fld>
            <a:endParaRPr lang="en-GB" dirty="0"/>
          </a:p>
        </p:txBody>
      </p:sp>
    </p:spTree>
    <p:extLst>
      <p:ext uri="{BB962C8B-B14F-4D97-AF65-F5344CB8AC3E}">
        <p14:creationId xmlns:p14="http://schemas.microsoft.com/office/powerpoint/2010/main" val="1892988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62269"/>
            <a:ext cx="9144000" cy="5154405"/>
          </a:xfrm>
          <a:prstGeom prst="rect">
            <a:avLst/>
          </a:prstGeom>
          <a:solidFill>
            <a:srgbClr val="FFE2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itle 2"/>
          <p:cNvSpPr>
            <a:spLocks noGrp="1"/>
          </p:cNvSpPr>
          <p:nvPr>
            <p:ph type="title"/>
          </p:nvPr>
        </p:nvSpPr>
        <p:spPr/>
        <p:txBody>
          <a:bodyPr>
            <a:normAutofit/>
          </a:bodyPr>
          <a:lstStyle/>
          <a:p>
            <a:r>
              <a:rPr lang="en-US" altLang="en-US" dirty="0">
                <a:solidFill>
                  <a:srgbClr val="2E75B6"/>
                </a:solidFill>
              </a:rPr>
              <a:t>Activity: As a Large Group</a:t>
            </a:r>
            <a:endParaRPr lang="en-GB" dirty="0"/>
          </a:p>
        </p:txBody>
      </p:sp>
      <p:sp>
        <p:nvSpPr>
          <p:cNvPr id="6" name="Content Placeholder 5"/>
          <p:cNvSpPr>
            <a:spLocks noGrp="1"/>
          </p:cNvSpPr>
          <p:nvPr>
            <p:ph idx="1"/>
          </p:nvPr>
        </p:nvSpPr>
        <p:spPr/>
        <p:txBody>
          <a:bodyPr>
            <a:normAutofit fontScale="92500"/>
          </a:bodyPr>
          <a:lstStyle/>
          <a:p>
            <a:pPr marL="514350" indent="-514350">
              <a:spcAft>
                <a:spcPts val="1200"/>
              </a:spcAft>
              <a:buFont typeface="+mj-lt"/>
              <a:buAutoNum type="arabicPeriod"/>
              <a:defRPr/>
            </a:pPr>
            <a:r>
              <a:rPr lang="en-US" dirty="0">
                <a:cs typeface="Myriad Pro"/>
              </a:rPr>
              <a:t>Take the “constraints” (challenges) and “opportunities” you developed earlier</a:t>
            </a:r>
          </a:p>
          <a:p>
            <a:pPr marL="514350" indent="-514350">
              <a:spcAft>
                <a:spcPts val="1200"/>
              </a:spcAft>
              <a:buFont typeface="+mj-lt"/>
              <a:buAutoNum type="arabicPeriod"/>
              <a:defRPr/>
            </a:pPr>
            <a:r>
              <a:rPr lang="en-US" dirty="0">
                <a:cs typeface="Myriad Pro"/>
              </a:rPr>
              <a:t>Place the opportunities on the floor </a:t>
            </a:r>
            <a:r>
              <a:rPr lang="en-US" b="1" dirty="0">
                <a:cs typeface="Myriad Pro"/>
              </a:rPr>
              <a:t>inside</a:t>
            </a:r>
            <a:r>
              <a:rPr lang="en-US" dirty="0">
                <a:cs typeface="Myriad Pro"/>
              </a:rPr>
              <a:t> the circle and the constraints </a:t>
            </a:r>
            <a:r>
              <a:rPr lang="en-US" b="1" dirty="0">
                <a:cs typeface="Myriad Pro"/>
              </a:rPr>
              <a:t>outside</a:t>
            </a:r>
            <a:r>
              <a:rPr lang="en-US" dirty="0">
                <a:cs typeface="Myriad Pro"/>
              </a:rPr>
              <a:t> the circle</a:t>
            </a:r>
          </a:p>
          <a:p>
            <a:pPr marL="514350" indent="-514350">
              <a:spcAft>
                <a:spcPts val="1200"/>
              </a:spcAft>
              <a:buFont typeface="+mj-lt"/>
              <a:buAutoNum type="arabicPeriod"/>
              <a:defRPr/>
            </a:pPr>
            <a:r>
              <a:rPr lang="en-US" dirty="0">
                <a:cs typeface="Myriad Pro"/>
              </a:rPr>
              <a:t>Can you move the constraints into the opportunity circle (i.e. change constraints into opportunity)?</a:t>
            </a:r>
          </a:p>
          <a:p>
            <a:pPr marL="514350" indent="-514350">
              <a:spcAft>
                <a:spcPts val="1200"/>
              </a:spcAft>
              <a:buFont typeface="+mj-lt"/>
              <a:buAutoNum type="arabicPeriod"/>
              <a:defRPr/>
            </a:pPr>
            <a:r>
              <a:rPr lang="en-US" dirty="0">
                <a:cs typeface="Myriad Pro"/>
              </a:rPr>
              <a:t>For the constraints that still exist discuss what is needed to overcome them.</a:t>
            </a:r>
          </a:p>
        </p:txBody>
      </p:sp>
      <p:sp>
        <p:nvSpPr>
          <p:cNvPr id="4" name="Slide Number Placeholder 3"/>
          <p:cNvSpPr>
            <a:spLocks noGrp="1"/>
          </p:cNvSpPr>
          <p:nvPr>
            <p:ph type="sldNum" sz="quarter" idx="12"/>
          </p:nvPr>
        </p:nvSpPr>
        <p:spPr/>
        <p:txBody>
          <a:bodyPr/>
          <a:lstStyle/>
          <a:p>
            <a:fld id="{2244EDDE-A91D-4F4F-8AC8-19298CCDCDF4}" type="slidenum">
              <a:rPr lang="en-GB" smtClean="0"/>
              <a:pPr/>
              <a:t>16</a:t>
            </a:fld>
            <a:endParaRPr lang="en-GB" dirty="0"/>
          </a:p>
        </p:txBody>
      </p:sp>
    </p:spTree>
    <p:extLst>
      <p:ext uri="{BB962C8B-B14F-4D97-AF65-F5344CB8AC3E}">
        <p14:creationId xmlns:p14="http://schemas.microsoft.com/office/powerpoint/2010/main" val="48654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2</a:t>
            </a:fld>
            <a:endParaRPr lang="en-GB" dirty="0"/>
          </a:p>
        </p:txBody>
      </p:sp>
      <p:pic>
        <p:nvPicPr>
          <p:cNvPr id="7" name="Picture 6" descr="Image result for magnifying g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646" y="4912077"/>
            <a:ext cx="1424928" cy="142492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a:stretch>
            <a:fillRect/>
          </a:stretch>
        </p:blipFill>
        <p:spPr>
          <a:xfrm>
            <a:off x="1801299" y="1322908"/>
            <a:ext cx="5618533" cy="5058547"/>
          </a:xfrm>
          <a:prstGeom prst="rect">
            <a:avLst/>
          </a:prstGeom>
        </p:spPr>
      </p:pic>
      <p:pic>
        <p:nvPicPr>
          <p:cNvPr id="3" name="Picture 2"/>
          <p:cNvPicPr>
            <a:picLocks noChangeAspect="1"/>
          </p:cNvPicPr>
          <p:nvPr/>
        </p:nvPicPr>
        <p:blipFill>
          <a:blip r:embed="rId5"/>
          <a:stretch>
            <a:fillRect/>
          </a:stretch>
        </p:blipFill>
        <p:spPr>
          <a:xfrm>
            <a:off x="1699699" y="4948771"/>
            <a:ext cx="1579001" cy="1432684"/>
          </a:xfrm>
          <a:prstGeom prst="rect">
            <a:avLst/>
          </a:prstGeom>
        </p:spPr>
      </p:pic>
    </p:spTree>
    <p:extLst>
      <p:ext uri="{BB962C8B-B14F-4D97-AF65-F5344CB8AC3E}">
        <p14:creationId xmlns:p14="http://schemas.microsoft.com/office/powerpoint/2010/main" val="317334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a:t>Session Objectives</a:t>
            </a:r>
            <a:endParaRPr lang="en-GB" dirty="0"/>
          </a:p>
        </p:txBody>
      </p:sp>
      <p:sp>
        <p:nvSpPr>
          <p:cNvPr id="6" name="Content Placeholder 5"/>
          <p:cNvSpPr>
            <a:spLocks noGrp="1"/>
          </p:cNvSpPr>
          <p:nvPr>
            <p:ph idx="1"/>
          </p:nvPr>
        </p:nvSpPr>
        <p:spPr/>
        <p:txBody>
          <a:bodyPr>
            <a:normAutofit fontScale="92500"/>
          </a:bodyPr>
          <a:lstStyle/>
          <a:p>
            <a:pPr marL="0" indent="0">
              <a:buNone/>
            </a:pPr>
            <a:r>
              <a:rPr lang="en-US" altLang="en-US" b="1" dirty="0"/>
              <a:t>After this session you will be able to:</a:t>
            </a:r>
            <a:r>
              <a:rPr lang="en-US" altLang="en-US" dirty="0"/>
              <a:t/>
            </a:r>
            <a:br>
              <a:rPr lang="en-US" altLang="en-US" dirty="0"/>
            </a:br>
            <a:endParaRPr lang="en-US" altLang="en-US" dirty="0"/>
          </a:p>
          <a:p>
            <a:r>
              <a:rPr lang="en-GB" altLang="en-US" dirty="0"/>
              <a:t>Check on the status of the EAFm plan implementation</a:t>
            </a:r>
          </a:p>
          <a:p>
            <a:r>
              <a:rPr lang="en-GB" altLang="en-US" dirty="0"/>
              <a:t>Consider whether implementation is in line with the principles of EAFm</a:t>
            </a:r>
          </a:p>
          <a:p>
            <a:r>
              <a:rPr lang="en-GB" altLang="en-US" dirty="0"/>
              <a:t>Check on the practicalities – is the supporting environment in place?</a:t>
            </a:r>
          </a:p>
          <a:p>
            <a:r>
              <a:rPr lang="en-GB" altLang="en-US" dirty="0"/>
              <a:t>Re-visit constraints and opportunities in meeting your FMU goals</a:t>
            </a:r>
          </a:p>
        </p:txBody>
      </p:sp>
      <p:sp>
        <p:nvSpPr>
          <p:cNvPr id="2" name="Slide Number Placeholder 1"/>
          <p:cNvSpPr>
            <a:spLocks noGrp="1"/>
          </p:cNvSpPr>
          <p:nvPr>
            <p:ph type="sldNum" sz="quarter" idx="12"/>
          </p:nvPr>
        </p:nvSpPr>
        <p:spPr/>
        <p:txBody>
          <a:bodyPr/>
          <a:lstStyle/>
          <a:p>
            <a:fld id="{2244EDDE-A91D-4F4F-8AC8-19298CCDCDF4}" type="slidenum">
              <a:rPr lang="en-GB" smtClean="0"/>
              <a:pPr/>
              <a:t>3</a:t>
            </a:fld>
            <a:endParaRPr lang="en-GB" dirty="0"/>
          </a:p>
        </p:txBody>
      </p:sp>
    </p:spTree>
    <p:extLst>
      <p:ext uri="{BB962C8B-B14F-4D97-AF65-F5344CB8AC3E}">
        <p14:creationId xmlns:p14="http://schemas.microsoft.com/office/powerpoint/2010/main" val="394419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dirty="0">
                <a:solidFill>
                  <a:srgbClr val="2E75B6"/>
                </a:solidFill>
              </a:rPr>
              <a:t>Reality Check II</a:t>
            </a:r>
            <a:endParaRPr lang="en-GB" dirty="0"/>
          </a:p>
        </p:txBody>
      </p:sp>
      <p:sp>
        <p:nvSpPr>
          <p:cNvPr id="5" name="Content Placeholder 4"/>
          <p:cNvSpPr>
            <a:spLocks noGrp="1"/>
          </p:cNvSpPr>
          <p:nvPr>
            <p:ph idx="1"/>
          </p:nvPr>
        </p:nvSpPr>
        <p:spPr>
          <a:xfrm>
            <a:off x="3829202" y="2423502"/>
            <a:ext cx="5225644" cy="3253009"/>
          </a:xfrm>
        </p:spPr>
        <p:txBody>
          <a:bodyPr>
            <a:normAutofit/>
          </a:bodyPr>
          <a:lstStyle/>
          <a:p>
            <a:pPr marL="0" indent="0">
              <a:buNone/>
            </a:pPr>
            <a:r>
              <a:rPr lang="en-GB" altLang="en-US" sz="3600" i="1" dirty="0"/>
              <a:t>Check on whether the main mechanisms, processes, resources and institutions for EAFm implementation are in place </a:t>
            </a:r>
          </a:p>
          <a:p>
            <a:endParaRPr lang="en-GB" sz="3600"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4</a:t>
            </a:fld>
            <a:endParaRPr lang="en-GB" dirty="0"/>
          </a:p>
        </p:txBody>
      </p:sp>
      <p:pic>
        <p:nvPicPr>
          <p:cNvPr id="1030" name="Picture 6" descr="Image result for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14" y="2710581"/>
            <a:ext cx="3467100" cy="3467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8905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44EDDE-A91D-4F4F-8AC8-19298CCDCDF4}" type="slidenum">
              <a:rPr lang="en-GB" smtClean="0"/>
              <a:pPr/>
              <a:t>5</a:t>
            </a:fld>
            <a:endParaRPr lang="en-GB" dirty="0"/>
          </a:p>
        </p:txBody>
      </p:sp>
      <p:sp>
        <p:nvSpPr>
          <p:cNvPr id="8" name="Title 1"/>
          <p:cNvSpPr txBox="1">
            <a:spLocks/>
          </p:cNvSpPr>
          <p:nvPr/>
        </p:nvSpPr>
        <p:spPr bwMode="auto">
          <a:xfrm>
            <a:off x="212651" y="1351711"/>
            <a:ext cx="751954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2E75B6"/>
                </a:solidFill>
                <a:latin typeface="+mn-lt"/>
              </a:rPr>
              <a:t>Key Principles of EAFm</a:t>
            </a:r>
          </a:p>
        </p:txBody>
      </p:sp>
      <p:pic>
        <p:nvPicPr>
          <p:cNvPr id="32" name="Picture 4" descr="alt=&quot;cod_silhouette2.jpg&quot;"/>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36244" flipH="1">
            <a:off x="5265947" y="4870673"/>
            <a:ext cx="3480306" cy="161827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3" name="Group 42"/>
          <p:cNvGrpSpPr/>
          <p:nvPr/>
        </p:nvGrpSpPr>
        <p:grpSpPr>
          <a:xfrm>
            <a:off x="-50380" y="1982711"/>
            <a:ext cx="9426949" cy="4453365"/>
            <a:chOff x="-50380" y="1982711"/>
            <a:chExt cx="9426949" cy="4453365"/>
          </a:xfrm>
        </p:grpSpPr>
        <p:grpSp>
          <p:nvGrpSpPr>
            <p:cNvPr id="42" name="Group 41"/>
            <p:cNvGrpSpPr/>
            <p:nvPr/>
          </p:nvGrpSpPr>
          <p:grpSpPr>
            <a:xfrm>
              <a:off x="3091225" y="2371432"/>
              <a:ext cx="2773807" cy="1623994"/>
              <a:chOff x="3161191" y="2531858"/>
              <a:chExt cx="2607585" cy="1463567"/>
            </a:xfrm>
          </p:grpSpPr>
          <p:pic>
            <p:nvPicPr>
              <p:cNvPr id="35" name="Picture 8" descr="alt=&quot;Fishing Silhouettes, Vectors, Clipart, Svg, Templates, Cutting&quot; title=&quot;Fishing Silhouettes, Vectors, Clipart, Svg, Templates, Cutting&quot; "/>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8099" r="5692" b="7834"/>
              <a:stretch/>
            </p:blipFill>
            <p:spPr bwMode="auto">
              <a:xfrm>
                <a:off x="3161191" y="2531858"/>
                <a:ext cx="2607585" cy="1463567"/>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Oval 40"/>
              <p:cNvSpPr/>
              <p:nvPr/>
            </p:nvSpPr>
            <p:spPr>
              <a:xfrm>
                <a:off x="5441123" y="3136867"/>
                <a:ext cx="117833" cy="210772"/>
              </a:xfrm>
              <a:prstGeom prst="ellipse">
                <a:avLst/>
              </a:prstGeom>
              <a:solidFill>
                <a:srgbClr val="BE5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p:cNvGrpSpPr/>
            <p:nvPr/>
          </p:nvGrpSpPr>
          <p:grpSpPr>
            <a:xfrm>
              <a:off x="4341957" y="3632258"/>
              <a:ext cx="2959028" cy="1647311"/>
              <a:chOff x="4341957" y="3632258"/>
              <a:chExt cx="2959028" cy="1647311"/>
            </a:xfrm>
          </p:grpSpPr>
          <p:pic>
            <p:nvPicPr>
              <p:cNvPr id="37" name="Picture 8" descr="alt=&quot;Fishing Silhouettes, Vectors, Clipart, Svg, Templates, Cutting&quot; title=&quot;Fishing Silhouettes, Vectors, Clipart, Svg, Templates, Cutting&quot; "/>
              <p:cNvPicPr>
                <a:picLocks noChangeAspect="1" noChangeArrowheads="1"/>
              </p:cNvPicPr>
              <p:nvPr/>
            </p:nvPicPr>
            <p:blipFill rotWithShape="1">
              <a:blip r:embed="rId5">
                <a:clrChange>
                  <a:clrFrom>
                    <a:srgbClr val="C9FFFF"/>
                  </a:clrFrom>
                  <a:clrTo>
                    <a:srgbClr val="C9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2988"/>
                        </a14:imgEffect>
                        <a14:imgEffect>
                          <a14:saturation sat="149000"/>
                        </a14:imgEffect>
                      </a14:imgLayer>
                    </a14:imgProps>
                  </a:ext>
                  <a:ext uri="{28A0092B-C50C-407E-A947-70E740481C1C}">
                    <a14:useLocalDpi xmlns:a14="http://schemas.microsoft.com/office/drawing/2010/main" val="0"/>
                  </a:ext>
                </a:extLst>
              </a:blip>
              <a:srcRect l="6614" r="4360" b="5598"/>
              <a:stretch/>
            </p:blipFill>
            <p:spPr bwMode="auto">
              <a:xfrm rot="21097709">
                <a:off x="4341957" y="3632258"/>
                <a:ext cx="2959028" cy="164731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p:nvSpPr>
            <p:spPr>
              <a:xfrm>
                <a:off x="6906126" y="4174958"/>
                <a:ext cx="99974" cy="133929"/>
              </a:xfrm>
              <a:prstGeom prst="ellipse">
                <a:avLst/>
              </a:prstGeom>
              <a:solidFill>
                <a:srgbClr val="4A8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9" name="Picture 14" descr="alt=&quot;Trout Silhouette&quot; title=&quot;Trout Silhouette&quot; "/>
            <p:cNvPicPr>
              <a:picLocks noChangeAspect="1" noChangeArrowheads="1"/>
            </p:cNvPicPr>
            <p:nvPr/>
          </p:nvPicPr>
          <p:blipFill rotWithShape="1">
            <a:blip r:embed="rId7">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t="8392" b="62341"/>
            <a:stretch/>
          </p:blipFill>
          <p:spPr bwMode="auto">
            <a:xfrm rot="21391527">
              <a:off x="-50380" y="2376262"/>
              <a:ext cx="3336346" cy="1378959"/>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4" descr="alt=&quot;Trout Silhouette&quot; title=&quot;Trout Silhouette&quot; "/>
            <p:cNvPicPr>
              <a:picLocks noChangeAspect="1" noChangeArrowheads="1"/>
            </p:cNvPicPr>
            <p:nvPr/>
          </p:nvPicPr>
          <p:blipFill rotWithShape="1">
            <a:blip r:embed="rId7">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1767" t="9559" r="1473" b="63190"/>
            <a:stretch/>
          </p:blipFill>
          <p:spPr bwMode="auto">
            <a:xfrm rot="21358107">
              <a:off x="892314" y="4851791"/>
              <a:ext cx="3806307" cy="1427587"/>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4" descr="alt=&quot;cod_silhouette2.jpg&quot;"/>
            <p:cNvPicPr>
              <a:picLocks noChangeAspect="1" noChangeArrowheads="1"/>
            </p:cNvPicPr>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05677" flipH="1">
              <a:off x="5532893" y="2419542"/>
              <a:ext cx="3843676" cy="1787234"/>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4" descr="alt=&quot;cod_silhouette2.jpg&quot;"/>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20633" y="3510446"/>
              <a:ext cx="3545447" cy="16485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10"/>
            <p:cNvGrpSpPr>
              <a:grpSpLocks/>
            </p:cNvGrpSpPr>
            <p:nvPr/>
          </p:nvGrpSpPr>
          <p:grpSpPr bwMode="auto">
            <a:xfrm>
              <a:off x="12744" y="1982711"/>
              <a:ext cx="9144001" cy="4453365"/>
              <a:chOff x="1315431" y="391635"/>
              <a:chExt cx="9852549" cy="6485362"/>
            </a:xfrm>
          </p:grpSpPr>
          <p:pic>
            <p:nvPicPr>
              <p:cNvPr id="10" name="Picture 11" descr="waves_sea.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15431" y="391635"/>
                <a:ext cx="9852549" cy="6485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Content Placeholder 4"/>
              <p:cNvSpPr>
                <a:spLocks/>
              </p:cNvSpPr>
              <p:nvPr/>
            </p:nvSpPr>
            <p:spPr bwMode="auto">
              <a:xfrm rot="21354325">
                <a:off x="2626838" y="5182010"/>
                <a:ext cx="3723953" cy="942753"/>
              </a:xfrm>
              <a:prstGeom prst="roundRect">
                <a:avLst>
                  <a:gd name="adj" fmla="val 19903"/>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algn="ctr">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6. Adaptive management</a:t>
                </a:r>
              </a:p>
            </p:txBody>
          </p:sp>
          <p:sp>
            <p:nvSpPr>
              <p:cNvPr id="29" name="Content Placeholder 4"/>
              <p:cNvSpPr>
                <a:spLocks/>
              </p:cNvSpPr>
              <p:nvPr/>
            </p:nvSpPr>
            <p:spPr bwMode="auto">
              <a:xfrm>
                <a:off x="6656777" y="3159433"/>
                <a:ext cx="2264238" cy="1374880"/>
              </a:xfrm>
              <a:prstGeom prst="roundRect">
                <a:avLst>
                  <a:gd name="adj" fmla="val 19903"/>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algn="ctr">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5. Cooperation   &amp; coordination</a:t>
                </a:r>
              </a:p>
            </p:txBody>
          </p:sp>
          <p:sp>
            <p:nvSpPr>
              <p:cNvPr id="27" name="Content Placeholder 4"/>
              <p:cNvSpPr>
                <a:spLocks/>
              </p:cNvSpPr>
              <p:nvPr/>
            </p:nvSpPr>
            <p:spPr bwMode="auto">
              <a:xfrm>
                <a:off x="3109448" y="3227408"/>
                <a:ext cx="2341126" cy="1119782"/>
              </a:xfrm>
              <a:prstGeom prst="roundRect">
                <a:avLst>
                  <a:gd name="adj" fmla="val 19903"/>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algn="ctr">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4. Multiple objectives</a:t>
                </a:r>
              </a:p>
            </p:txBody>
          </p:sp>
          <p:sp>
            <p:nvSpPr>
              <p:cNvPr id="25" name="Content Placeholder 4"/>
              <p:cNvSpPr>
                <a:spLocks/>
              </p:cNvSpPr>
              <p:nvPr/>
            </p:nvSpPr>
            <p:spPr bwMode="auto">
              <a:xfrm>
                <a:off x="5283860" y="1795329"/>
                <a:ext cx="2137496" cy="862085"/>
              </a:xfrm>
              <a:prstGeom prst="roundRect">
                <a:avLst>
                  <a:gd name="adj" fmla="val 19903"/>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algn="ctr">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2. Appropriate scale</a:t>
                </a:r>
              </a:p>
            </p:txBody>
          </p:sp>
          <p:sp>
            <p:nvSpPr>
              <p:cNvPr id="23" name="Content Placeholder 4"/>
              <p:cNvSpPr>
                <a:spLocks/>
              </p:cNvSpPr>
              <p:nvPr/>
            </p:nvSpPr>
            <p:spPr bwMode="auto">
              <a:xfrm rot="751850">
                <a:off x="8351501" y="2015075"/>
                <a:ext cx="2345835" cy="688110"/>
              </a:xfrm>
              <a:prstGeom prst="roundRect">
                <a:avLst>
                  <a:gd name="adj" fmla="val 19903"/>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algn="ctr">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3. Increased participation</a:t>
                </a:r>
              </a:p>
            </p:txBody>
          </p:sp>
          <p:sp>
            <p:nvSpPr>
              <p:cNvPr id="16" name="Content Placeholder 4"/>
              <p:cNvSpPr>
                <a:spLocks/>
              </p:cNvSpPr>
              <p:nvPr/>
            </p:nvSpPr>
            <p:spPr bwMode="auto">
              <a:xfrm>
                <a:off x="7766560" y="5261255"/>
                <a:ext cx="2585413" cy="962397"/>
              </a:xfrm>
              <a:prstGeom prst="roundRect">
                <a:avLst>
                  <a:gd name="adj" fmla="val 19903"/>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algn="ctr">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7. Precautionary approach</a:t>
                </a:r>
              </a:p>
            </p:txBody>
          </p:sp>
          <p:sp>
            <p:nvSpPr>
              <p:cNvPr id="31" name="Content Placeholder 4"/>
              <p:cNvSpPr>
                <a:spLocks/>
              </p:cNvSpPr>
              <p:nvPr/>
            </p:nvSpPr>
            <p:spPr bwMode="auto">
              <a:xfrm rot="21438441">
                <a:off x="2274430" y="1466073"/>
                <a:ext cx="2397985" cy="970587"/>
              </a:xfrm>
              <a:prstGeom prst="roundRect">
                <a:avLst>
                  <a:gd name="adj" fmla="val 19903"/>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en-US" altLang="en-US" sz="2000" b="1" dirty="0">
                    <a:solidFill>
                      <a:schemeClr val="bg1"/>
                    </a:solidFill>
                    <a:latin typeface="+mn-lt"/>
                  </a:rPr>
                  <a:t>1. Good governance</a:t>
                </a:r>
              </a:p>
            </p:txBody>
          </p:sp>
        </p:grpSp>
      </p:grpSp>
      <p:sp>
        <p:nvSpPr>
          <p:cNvPr id="26" name="Title 1"/>
          <p:cNvSpPr txBox="1">
            <a:spLocks/>
          </p:cNvSpPr>
          <p:nvPr/>
        </p:nvSpPr>
        <p:spPr bwMode="auto">
          <a:xfrm>
            <a:off x="-226411" y="1683288"/>
            <a:ext cx="91440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n-lt"/>
            </a:endParaRPr>
          </a:p>
        </p:txBody>
      </p:sp>
    </p:spTree>
    <p:extLst>
      <p:ext uri="{BB962C8B-B14F-4D97-AF65-F5344CB8AC3E}">
        <p14:creationId xmlns:p14="http://schemas.microsoft.com/office/powerpoint/2010/main" val="19232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44EDDE-A91D-4F4F-8AC8-19298CCDCDF4}" type="slidenum">
              <a:rPr lang="en-GB" smtClean="0"/>
              <a:pPr/>
              <a:t>6</a:t>
            </a:fld>
            <a:endParaRPr lang="en-GB" dirty="0"/>
          </a:p>
        </p:txBody>
      </p:sp>
      <p:sp>
        <p:nvSpPr>
          <p:cNvPr id="29" name="Title 1"/>
          <p:cNvSpPr txBox="1">
            <a:spLocks/>
          </p:cNvSpPr>
          <p:nvPr/>
        </p:nvSpPr>
        <p:spPr bwMode="auto">
          <a:xfrm>
            <a:off x="207836" y="1373188"/>
            <a:ext cx="8177212"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2E75B6"/>
                </a:solidFill>
                <a:latin typeface="+mn-lt"/>
              </a:rPr>
              <a:t>The Key : Good Governance</a:t>
            </a:r>
          </a:p>
        </p:txBody>
      </p:sp>
      <p:sp>
        <p:nvSpPr>
          <p:cNvPr id="30" name="Octagon 29"/>
          <p:cNvSpPr/>
          <p:nvPr/>
        </p:nvSpPr>
        <p:spPr>
          <a:xfrm>
            <a:off x="2758825" y="2550552"/>
            <a:ext cx="2884738" cy="2788444"/>
          </a:xfrm>
          <a:prstGeom prst="octagon">
            <a:avLst/>
          </a:prstGeom>
          <a:solidFill>
            <a:srgbClr val="B3D0FF"/>
          </a:solidFill>
          <a:ln>
            <a:solidFill>
              <a:srgbClr val="3366CC"/>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AU" sz="2400" b="1" dirty="0">
                <a:solidFill>
                  <a:schemeClr val="tx1"/>
                </a:solidFill>
              </a:rPr>
              <a:t>GOOD GOVERNANCE</a:t>
            </a:r>
          </a:p>
        </p:txBody>
      </p:sp>
      <p:sp>
        <p:nvSpPr>
          <p:cNvPr id="31" name="Content Placeholder 2"/>
          <p:cNvSpPr txBox="1">
            <a:spLocks/>
          </p:cNvSpPr>
          <p:nvPr/>
        </p:nvSpPr>
        <p:spPr bwMode="auto">
          <a:xfrm>
            <a:off x="1235629" y="2673321"/>
            <a:ext cx="381635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anose="020B0503030403020204" pitchFamily="34" charset="0"/>
              <a:buNone/>
            </a:pPr>
            <a:r>
              <a:rPr lang="en-GB" altLang="en-US" sz="2400" dirty="0">
                <a:latin typeface="+mn-lt"/>
              </a:rPr>
              <a:t>Participatory</a:t>
            </a:r>
          </a:p>
        </p:txBody>
      </p:sp>
      <p:sp>
        <p:nvSpPr>
          <p:cNvPr id="32" name="Content Placeholder 2"/>
          <p:cNvSpPr txBox="1">
            <a:spLocks/>
          </p:cNvSpPr>
          <p:nvPr/>
        </p:nvSpPr>
        <p:spPr bwMode="auto">
          <a:xfrm>
            <a:off x="1020364" y="3626063"/>
            <a:ext cx="381635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anose="020B0503030403020204" pitchFamily="34" charset="0"/>
              <a:buNone/>
            </a:pPr>
            <a:r>
              <a:rPr lang="en-GB" altLang="en-US" sz="2400" dirty="0">
                <a:latin typeface="+mn-lt"/>
              </a:rPr>
              <a:t>Follows the </a:t>
            </a:r>
            <a:br>
              <a:rPr lang="en-GB" altLang="en-US" sz="2400" dirty="0">
                <a:latin typeface="+mn-lt"/>
              </a:rPr>
            </a:br>
            <a:r>
              <a:rPr lang="en-GB" altLang="en-US" sz="2400" dirty="0">
                <a:latin typeface="+mn-lt"/>
              </a:rPr>
              <a:t>rule of law</a:t>
            </a:r>
          </a:p>
        </p:txBody>
      </p:sp>
      <p:sp>
        <p:nvSpPr>
          <p:cNvPr id="33" name="Content Placeholder 2"/>
          <p:cNvSpPr txBox="1">
            <a:spLocks/>
          </p:cNvSpPr>
          <p:nvPr/>
        </p:nvSpPr>
        <p:spPr bwMode="auto">
          <a:xfrm>
            <a:off x="1108014" y="4806059"/>
            <a:ext cx="213848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anose="020B0503030403020204" pitchFamily="34" charset="0"/>
              <a:buNone/>
            </a:pPr>
            <a:r>
              <a:rPr lang="en-GB" altLang="en-US" sz="2400" dirty="0">
                <a:latin typeface="+mn-lt"/>
              </a:rPr>
              <a:t>Effective  and efficient</a:t>
            </a:r>
          </a:p>
        </p:txBody>
      </p:sp>
      <p:sp>
        <p:nvSpPr>
          <p:cNvPr id="34" name="Content Placeholder 2"/>
          <p:cNvSpPr txBox="1">
            <a:spLocks/>
          </p:cNvSpPr>
          <p:nvPr/>
        </p:nvSpPr>
        <p:spPr bwMode="auto">
          <a:xfrm>
            <a:off x="5376987" y="4813116"/>
            <a:ext cx="2165350"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anose="020B0503030403020204" pitchFamily="34" charset="0"/>
              <a:buNone/>
            </a:pPr>
            <a:r>
              <a:rPr lang="en-GB" altLang="en-US" sz="2400" dirty="0">
                <a:latin typeface="+mn-lt"/>
              </a:rPr>
              <a:t>Equitable and</a:t>
            </a:r>
            <a:br>
              <a:rPr lang="en-GB" altLang="en-US" sz="2400" dirty="0">
                <a:latin typeface="+mn-lt"/>
              </a:rPr>
            </a:br>
            <a:r>
              <a:rPr lang="en-GB" altLang="en-US" sz="2400" dirty="0">
                <a:latin typeface="+mn-lt"/>
              </a:rPr>
              <a:t>inclusive</a:t>
            </a:r>
          </a:p>
        </p:txBody>
      </p:sp>
      <p:sp>
        <p:nvSpPr>
          <p:cNvPr id="35" name="Content Placeholder 2"/>
          <p:cNvSpPr txBox="1">
            <a:spLocks/>
          </p:cNvSpPr>
          <p:nvPr/>
        </p:nvSpPr>
        <p:spPr bwMode="auto">
          <a:xfrm>
            <a:off x="3435746" y="2154872"/>
            <a:ext cx="28019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70000"/>
              </a:lnSpc>
              <a:buFont typeface="Arial" panose="020B0604020202020204" pitchFamily="34" charset="0"/>
              <a:buNone/>
            </a:pPr>
            <a:r>
              <a:rPr lang="en-GB" altLang="en-US" sz="2400" dirty="0">
                <a:latin typeface="+mn-lt"/>
              </a:rPr>
              <a:t>Consensus </a:t>
            </a:r>
            <a:br>
              <a:rPr lang="en-GB" altLang="en-US" sz="2400" dirty="0">
                <a:latin typeface="+mn-lt"/>
              </a:rPr>
            </a:br>
            <a:endParaRPr lang="en-GB" altLang="en-US" sz="2400" dirty="0">
              <a:latin typeface="+mn-lt"/>
            </a:endParaRPr>
          </a:p>
        </p:txBody>
      </p:sp>
      <p:sp>
        <p:nvSpPr>
          <p:cNvPr id="36" name="Content Placeholder 2"/>
          <p:cNvSpPr txBox="1">
            <a:spLocks/>
          </p:cNvSpPr>
          <p:nvPr/>
        </p:nvSpPr>
        <p:spPr bwMode="auto">
          <a:xfrm>
            <a:off x="5748463" y="3843551"/>
            <a:ext cx="2509838"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anose="020B0503030403020204" pitchFamily="34" charset="0"/>
              <a:buNone/>
            </a:pPr>
            <a:r>
              <a:rPr lang="en-GB" altLang="en-US" sz="2400" dirty="0">
                <a:latin typeface="+mn-lt"/>
              </a:rPr>
              <a:t>Transparent</a:t>
            </a:r>
          </a:p>
        </p:txBody>
      </p:sp>
      <p:sp>
        <p:nvSpPr>
          <p:cNvPr id="37" name="Content Placeholder 2"/>
          <p:cNvSpPr txBox="1">
            <a:spLocks/>
          </p:cNvSpPr>
          <p:nvPr/>
        </p:nvSpPr>
        <p:spPr bwMode="auto">
          <a:xfrm>
            <a:off x="3384675" y="5499129"/>
            <a:ext cx="2363788"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anose="020B0503030403020204" pitchFamily="34" charset="0"/>
              <a:buNone/>
            </a:pPr>
            <a:r>
              <a:rPr lang="en-GB" altLang="en-US" sz="2400" dirty="0">
                <a:latin typeface="+mn-lt"/>
              </a:rPr>
              <a:t>Responsive</a:t>
            </a:r>
          </a:p>
        </p:txBody>
      </p:sp>
      <p:sp>
        <p:nvSpPr>
          <p:cNvPr id="38" name="Content Placeholder 2"/>
          <p:cNvSpPr txBox="1">
            <a:spLocks/>
          </p:cNvSpPr>
          <p:nvPr/>
        </p:nvSpPr>
        <p:spPr bwMode="auto">
          <a:xfrm>
            <a:off x="5376987" y="2708699"/>
            <a:ext cx="23018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anose="020B0503030403020204" pitchFamily="34" charset="0"/>
              <a:buNone/>
            </a:pPr>
            <a:r>
              <a:rPr lang="en-GB" altLang="en-US" sz="2400" dirty="0">
                <a:latin typeface="+mn-lt"/>
              </a:rPr>
              <a:t>Accountable</a:t>
            </a:r>
          </a:p>
        </p:txBody>
      </p:sp>
      <p:sp>
        <p:nvSpPr>
          <p:cNvPr id="39" name="TextBox 1"/>
          <p:cNvSpPr txBox="1">
            <a:spLocks noChangeArrowheads="1"/>
          </p:cNvSpPr>
          <p:nvPr/>
        </p:nvSpPr>
        <p:spPr bwMode="auto">
          <a:xfrm>
            <a:off x="207836" y="5994955"/>
            <a:ext cx="8636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mn-lt"/>
              </a:rPr>
              <a:t>Source: </a:t>
            </a:r>
            <a:r>
              <a:rPr lang="en-GB" altLang="en-US" u="sng" dirty="0">
                <a:latin typeface="+mn-lt"/>
                <a:hlinkClick r:id="rId3"/>
              </a:rPr>
              <a:t>http://www.unescap.org/pdd/prs/ProjectActivities/Ongoing/gg/governance.asp</a:t>
            </a:r>
            <a:endParaRPr lang="en-AU" altLang="en-US" dirty="0">
              <a:latin typeface="+mn-lt"/>
            </a:endParaRPr>
          </a:p>
          <a:p>
            <a:pPr eaLnBrk="1" hangingPunct="1"/>
            <a:endParaRPr lang="en-AU" altLang="en-US" dirty="0">
              <a:latin typeface="+mn-lt"/>
            </a:endParaRPr>
          </a:p>
        </p:txBody>
      </p:sp>
    </p:spTree>
    <p:extLst>
      <p:ext uri="{BB962C8B-B14F-4D97-AF65-F5344CB8AC3E}">
        <p14:creationId xmlns:p14="http://schemas.microsoft.com/office/powerpoint/2010/main" val="250016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44EDDE-A91D-4F4F-8AC8-19298CCDCDF4}" type="slidenum">
              <a:rPr lang="en-GB" smtClean="0"/>
              <a:pPr/>
              <a:t>7</a:t>
            </a:fld>
            <a:endParaRPr lang="en-GB" dirty="0"/>
          </a:p>
        </p:txBody>
      </p:sp>
      <p:sp>
        <p:nvSpPr>
          <p:cNvPr id="7" name="Content Placeholder 2"/>
          <p:cNvSpPr>
            <a:spLocks noGrp="1"/>
          </p:cNvSpPr>
          <p:nvPr>
            <p:ph idx="1"/>
          </p:nvPr>
        </p:nvSpPr>
        <p:spPr bwMode="auto">
          <a:xfrm>
            <a:off x="343200" y="1518318"/>
            <a:ext cx="8945562" cy="1008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buFont typeface="Arial" panose="020B0604020202020204" pitchFamily="34" charset="0"/>
              <a:buNone/>
            </a:pPr>
            <a:r>
              <a:rPr lang="en-US" altLang="en-US" sz="3600" b="1" dirty="0">
                <a:solidFill>
                  <a:srgbClr val="2E75B6"/>
                </a:solidFill>
                <a:ea typeface="Myriad Pro" panose="020B0503030403020204" pitchFamily="34" charset="0"/>
                <a:cs typeface="Myriad Pro" panose="020B0503030403020204" pitchFamily="34" charset="0"/>
              </a:rPr>
              <a:t>Governance Check List</a:t>
            </a:r>
          </a:p>
          <a:p>
            <a:pPr marL="0" indent="0" eaLnBrk="1" hangingPunct="1">
              <a:buFont typeface="Arial" panose="020B0604020202020204" pitchFamily="34" charset="0"/>
              <a:buNone/>
            </a:pPr>
            <a:endParaRPr lang="en-US" altLang="en-US" sz="3600" dirty="0">
              <a:solidFill>
                <a:srgbClr val="2E75B6"/>
              </a:solidFill>
            </a:endParaRPr>
          </a:p>
          <a:p>
            <a:pPr marL="0" indent="0" eaLnBrk="1" hangingPunct="1">
              <a:buFont typeface="Arial" panose="020B0604020202020204" pitchFamily="34" charset="0"/>
              <a:buNone/>
            </a:pPr>
            <a:endParaRPr lang="en-US" altLang="en-US" sz="3600" dirty="0">
              <a:solidFill>
                <a:srgbClr val="2E75B6"/>
              </a:solidFill>
            </a:endParaRPr>
          </a:p>
          <a:p>
            <a:pPr marL="0" indent="0" eaLnBrk="1" hangingPunct="1">
              <a:buFont typeface="Arial" panose="020B0604020202020204" pitchFamily="34" charset="0"/>
              <a:buNone/>
            </a:pPr>
            <a:endParaRPr lang="en-US" altLang="en-US" sz="3600" dirty="0">
              <a:solidFill>
                <a:srgbClr val="2E75B6"/>
              </a:solidFill>
            </a:endParaRPr>
          </a:p>
        </p:txBody>
      </p:sp>
      <p:sp>
        <p:nvSpPr>
          <p:cNvPr id="8" name="Rounded Rectangle 7"/>
          <p:cNvSpPr/>
          <p:nvPr/>
        </p:nvSpPr>
        <p:spPr>
          <a:xfrm>
            <a:off x="563526" y="2189747"/>
            <a:ext cx="8346558" cy="391153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eaLnBrk="1" hangingPunct="1">
              <a:buFont typeface="+mj-lt"/>
              <a:buAutoNum type="arabicPeriod"/>
              <a:defRPr/>
            </a:pPr>
            <a:r>
              <a:rPr lang="en-GB" altLang="en-US" sz="2800" dirty="0">
                <a:solidFill>
                  <a:schemeClr val="tx1"/>
                </a:solidFill>
              </a:rPr>
              <a:t>Is the  legal framework supporting EAFm?</a:t>
            </a:r>
          </a:p>
          <a:p>
            <a:pPr marL="514350" indent="-514350" eaLnBrk="1" hangingPunct="1">
              <a:buFont typeface="+mj-lt"/>
              <a:buAutoNum type="arabicPeriod"/>
              <a:defRPr/>
            </a:pPr>
            <a:r>
              <a:rPr lang="en-GB" altLang="en-US" sz="2800" dirty="0">
                <a:solidFill>
                  <a:schemeClr val="tx1"/>
                </a:solidFill>
              </a:rPr>
              <a:t>Are rules and regulations in place and agreed to by stakeholders?</a:t>
            </a:r>
          </a:p>
          <a:p>
            <a:pPr marL="514350" indent="-514350" eaLnBrk="1" hangingPunct="1">
              <a:buFont typeface="+mj-lt"/>
              <a:buAutoNum type="arabicPeriod"/>
              <a:defRPr/>
            </a:pPr>
            <a:r>
              <a:rPr lang="en-GB" altLang="en-US" sz="2800" dirty="0">
                <a:solidFill>
                  <a:schemeClr val="tx1"/>
                </a:solidFill>
              </a:rPr>
              <a:t>Do we have capacity for effective compliance and enforcement?</a:t>
            </a:r>
          </a:p>
          <a:p>
            <a:pPr marL="514350" indent="-514350" eaLnBrk="1" hangingPunct="1">
              <a:buFont typeface="+mj-lt"/>
              <a:buAutoNum type="arabicPeriod"/>
              <a:defRPr/>
            </a:pPr>
            <a:r>
              <a:rPr lang="en-GB" altLang="en-US" sz="2800" dirty="0">
                <a:solidFill>
                  <a:schemeClr val="tx1"/>
                </a:solidFill>
              </a:rPr>
              <a:t>Are effective governance arrangements in place for coordination and cooperation?</a:t>
            </a:r>
          </a:p>
        </p:txBody>
      </p:sp>
    </p:spTree>
    <p:extLst>
      <p:ext uri="{BB962C8B-B14F-4D97-AF65-F5344CB8AC3E}">
        <p14:creationId xmlns:p14="http://schemas.microsoft.com/office/powerpoint/2010/main" val="239874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3170582" y="-232425"/>
            <a:ext cx="8706678" cy="96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800" b="1" dirty="0">
              <a:solidFill>
                <a:srgbClr val="0000BA"/>
              </a:solidFill>
              <a:latin typeface="Myriad Pro" pitchFamily="34" charset="0"/>
            </a:endParaRPr>
          </a:p>
        </p:txBody>
      </p:sp>
      <p:sp>
        <p:nvSpPr>
          <p:cNvPr id="2" name="Slide Number Placeholder 1"/>
          <p:cNvSpPr>
            <a:spLocks noGrp="1"/>
          </p:cNvSpPr>
          <p:nvPr>
            <p:ph type="sldNum" sz="quarter" idx="12"/>
          </p:nvPr>
        </p:nvSpPr>
        <p:spPr/>
        <p:txBody>
          <a:bodyPr/>
          <a:lstStyle/>
          <a:p>
            <a:fld id="{2244EDDE-A91D-4F4F-8AC8-19298CCDCDF4}" type="slidenum">
              <a:rPr lang="en-GB" smtClean="0"/>
              <a:pPr/>
              <a:t>8</a:t>
            </a:fld>
            <a:endParaRPr lang="en-GB" dirty="0"/>
          </a:p>
        </p:txBody>
      </p:sp>
      <p:sp>
        <p:nvSpPr>
          <p:cNvPr id="8" name="TextBox 1"/>
          <p:cNvSpPr txBox="1">
            <a:spLocks noChangeArrowheads="1"/>
          </p:cNvSpPr>
          <p:nvPr/>
        </p:nvSpPr>
        <p:spPr bwMode="auto">
          <a:xfrm>
            <a:off x="194216" y="5092450"/>
            <a:ext cx="133985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000" b="1" dirty="0">
                <a:latin typeface="+mn-lt"/>
              </a:rPr>
              <a:t>National</a:t>
            </a:r>
            <a:endParaRPr lang="en-AU" altLang="en-US" sz="2400" b="1" dirty="0">
              <a:latin typeface="+mn-lt"/>
            </a:endParaRPr>
          </a:p>
        </p:txBody>
      </p:sp>
      <p:sp>
        <p:nvSpPr>
          <p:cNvPr id="9" name="TextBox 11"/>
          <p:cNvSpPr txBox="1">
            <a:spLocks noChangeArrowheads="1"/>
          </p:cNvSpPr>
          <p:nvPr/>
        </p:nvSpPr>
        <p:spPr bwMode="auto">
          <a:xfrm>
            <a:off x="197372" y="4200367"/>
            <a:ext cx="15779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000" b="1" dirty="0">
                <a:latin typeface="+mn-lt"/>
              </a:rPr>
              <a:t>Provincial</a:t>
            </a:r>
          </a:p>
        </p:txBody>
      </p:sp>
      <p:sp>
        <p:nvSpPr>
          <p:cNvPr id="10" name="TextBox 12"/>
          <p:cNvSpPr txBox="1">
            <a:spLocks noChangeArrowheads="1"/>
          </p:cNvSpPr>
          <p:nvPr/>
        </p:nvSpPr>
        <p:spPr bwMode="auto">
          <a:xfrm>
            <a:off x="194216" y="3273801"/>
            <a:ext cx="133985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000" b="1" dirty="0">
                <a:latin typeface="+mn-lt"/>
              </a:rPr>
              <a:t>District</a:t>
            </a:r>
          </a:p>
        </p:txBody>
      </p:sp>
      <p:sp>
        <p:nvSpPr>
          <p:cNvPr id="11" name="TextBox 13"/>
          <p:cNvSpPr txBox="1">
            <a:spLocks noChangeArrowheads="1"/>
          </p:cNvSpPr>
          <p:nvPr/>
        </p:nvSpPr>
        <p:spPr bwMode="auto">
          <a:xfrm>
            <a:off x="195079" y="2201657"/>
            <a:ext cx="18827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000" b="1" dirty="0">
                <a:latin typeface="+mn-lt"/>
              </a:rPr>
              <a:t>Community</a:t>
            </a:r>
          </a:p>
        </p:txBody>
      </p:sp>
      <p:grpSp>
        <p:nvGrpSpPr>
          <p:cNvPr id="12" name="Group 30"/>
          <p:cNvGrpSpPr>
            <a:grpSpLocks/>
          </p:cNvGrpSpPr>
          <p:nvPr/>
        </p:nvGrpSpPr>
        <p:grpSpPr bwMode="auto">
          <a:xfrm>
            <a:off x="1725358" y="4579687"/>
            <a:ext cx="7329488" cy="947738"/>
            <a:chOff x="1712912" y="4494336"/>
            <a:chExt cx="7328526" cy="947819"/>
          </a:xfrm>
        </p:grpSpPr>
        <p:cxnSp>
          <p:nvCxnSpPr>
            <p:cNvPr id="13" name="Straight Connector 12"/>
            <p:cNvCxnSpPr/>
            <p:nvPr/>
          </p:nvCxnSpPr>
          <p:spPr>
            <a:xfrm>
              <a:off x="4224007" y="4494336"/>
              <a:ext cx="0" cy="2762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4" name="Group 9"/>
            <p:cNvGrpSpPr>
              <a:grpSpLocks/>
            </p:cNvGrpSpPr>
            <p:nvPr/>
          </p:nvGrpSpPr>
          <p:grpSpPr bwMode="auto">
            <a:xfrm>
              <a:off x="1712912" y="4768500"/>
              <a:ext cx="7328526" cy="673655"/>
              <a:chOff x="965344" y="4604820"/>
              <a:chExt cx="7328526" cy="673655"/>
            </a:xfrm>
          </p:grpSpPr>
          <p:cxnSp>
            <p:nvCxnSpPr>
              <p:cNvPr id="15" name="Straight Connector 14"/>
              <p:cNvCxnSpPr/>
              <p:nvPr/>
            </p:nvCxnSpPr>
            <p:spPr>
              <a:xfrm>
                <a:off x="4433577" y="4987937"/>
                <a:ext cx="13333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Group 8"/>
              <p:cNvGrpSpPr>
                <a:grpSpLocks/>
              </p:cNvGrpSpPr>
              <p:nvPr/>
            </p:nvGrpSpPr>
            <p:grpSpPr bwMode="auto">
              <a:xfrm>
                <a:off x="965344" y="4604820"/>
                <a:ext cx="7328526" cy="673655"/>
                <a:chOff x="965344" y="4604820"/>
                <a:chExt cx="7328526" cy="673655"/>
              </a:xfrm>
            </p:grpSpPr>
            <p:cxnSp>
              <p:nvCxnSpPr>
                <p:cNvPr id="17" name="Straight Connector 16"/>
                <p:cNvCxnSpPr>
                  <a:endCxn id="20" idx="1"/>
                </p:cNvCxnSpPr>
                <p:nvPr/>
              </p:nvCxnSpPr>
              <p:spPr>
                <a:xfrm>
                  <a:off x="2379621" y="4946658"/>
                  <a:ext cx="46825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65344" y="4605317"/>
                  <a:ext cx="1414277" cy="654106"/>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600" b="1" dirty="0"/>
                    <a:t>Other sectors</a:t>
                  </a:r>
                  <a:r>
                    <a:rPr lang="en-AU" sz="1600" dirty="0"/>
                    <a:t> </a:t>
                  </a:r>
                  <a:endParaRPr lang="en-US" sz="1600" b="1" i="1" dirty="0">
                    <a:solidFill>
                      <a:prstClr val="white"/>
                    </a:solidFill>
                  </a:endParaRPr>
                </a:p>
              </p:txBody>
            </p:sp>
            <p:sp>
              <p:nvSpPr>
                <p:cNvPr id="19" name="Rectangle 18"/>
                <p:cNvSpPr/>
                <p:nvPr/>
              </p:nvSpPr>
              <p:spPr>
                <a:xfrm>
                  <a:off x="4566909" y="4608492"/>
                  <a:ext cx="1625387" cy="668395"/>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prstClr val="white"/>
                      </a:solidFill>
                    </a:rPr>
                    <a:t>Police/Courts</a:t>
                  </a:r>
                  <a:endParaRPr lang="en-US" sz="1600" b="1" i="1" dirty="0">
                    <a:solidFill>
                      <a:prstClr val="white"/>
                    </a:solidFill>
                  </a:endParaRPr>
                </a:p>
              </p:txBody>
            </p:sp>
            <p:sp>
              <p:nvSpPr>
                <p:cNvPr id="20" name="Rectangle 19"/>
                <p:cNvSpPr/>
                <p:nvPr/>
              </p:nvSpPr>
              <p:spPr>
                <a:xfrm>
                  <a:off x="2847872" y="4630719"/>
                  <a:ext cx="1592054" cy="63187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dirty="0">
                    <a:solidFill>
                      <a:prstClr val="white"/>
                    </a:solidFill>
                  </a:endParaRPr>
                </a:p>
                <a:p>
                  <a:pPr algn="ctr">
                    <a:defRPr/>
                  </a:pPr>
                  <a:r>
                    <a:rPr lang="en-US" sz="1600" b="1" dirty="0">
                      <a:solidFill>
                        <a:prstClr val="white"/>
                      </a:solidFill>
                    </a:rPr>
                    <a:t>Department of Fisheries</a:t>
                  </a:r>
                </a:p>
                <a:p>
                  <a:pPr algn="ctr">
                    <a:defRPr/>
                  </a:pPr>
                  <a:r>
                    <a:rPr lang="en-AU" sz="1600" dirty="0"/>
                    <a:t> </a:t>
                  </a:r>
                  <a:endParaRPr lang="en-US" sz="1600" b="1" i="1" dirty="0">
                    <a:solidFill>
                      <a:prstClr val="white"/>
                    </a:solidFill>
                  </a:endParaRPr>
                </a:p>
              </p:txBody>
            </p:sp>
            <p:sp>
              <p:nvSpPr>
                <p:cNvPr id="21" name="Rectangle 20"/>
                <p:cNvSpPr/>
                <p:nvPr/>
              </p:nvSpPr>
              <p:spPr>
                <a:xfrm>
                  <a:off x="6647848" y="4630719"/>
                  <a:ext cx="1646022" cy="64775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prstClr val="white"/>
                      </a:solidFill>
                    </a:rPr>
                    <a:t>Department of Environment</a:t>
                  </a:r>
                  <a:endParaRPr lang="en-US" sz="1600" b="1" i="1" dirty="0">
                    <a:solidFill>
                      <a:prstClr val="white"/>
                    </a:solidFill>
                  </a:endParaRPr>
                </a:p>
              </p:txBody>
            </p:sp>
            <p:cxnSp>
              <p:nvCxnSpPr>
                <p:cNvPr id="22" name="Straight Connector 21"/>
                <p:cNvCxnSpPr/>
                <p:nvPr/>
              </p:nvCxnSpPr>
              <p:spPr>
                <a:xfrm>
                  <a:off x="6179598" y="4991112"/>
                  <a:ext cx="46825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grpSp>
      <p:grpSp>
        <p:nvGrpSpPr>
          <p:cNvPr id="23" name="Group 20"/>
          <p:cNvGrpSpPr>
            <a:grpSpLocks/>
          </p:cNvGrpSpPr>
          <p:nvPr/>
        </p:nvGrpSpPr>
        <p:grpSpPr bwMode="auto">
          <a:xfrm>
            <a:off x="3052508" y="3444624"/>
            <a:ext cx="2659063" cy="1155700"/>
            <a:chOff x="3073617" y="3171498"/>
            <a:chExt cx="2658255" cy="1157100"/>
          </a:xfrm>
        </p:grpSpPr>
        <p:sp>
          <p:nvSpPr>
            <p:cNvPr id="24" name="Rectangle 23"/>
            <p:cNvSpPr/>
            <p:nvPr/>
          </p:nvSpPr>
          <p:spPr>
            <a:xfrm>
              <a:off x="3527504" y="3859718"/>
              <a:ext cx="1452122" cy="468880"/>
            </a:xfrm>
            <a:prstGeom prst="rect">
              <a:avLst/>
            </a:prstGeom>
            <a:solidFill>
              <a:srgbClr val="002F8E"/>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prstClr val="white"/>
                  </a:solidFill>
                </a:rPr>
                <a:t>FMU MAC</a:t>
              </a:r>
              <a:endParaRPr lang="en-US" sz="1600" b="1" i="1" dirty="0">
                <a:solidFill>
                  <a:prstClr val="white"/>
                </a:solidFill>
              </a:endParaRPr>
            </a:p>
          </p:txBody>
        </p:sp>
        <p:cxnSp>
          <p:nvCxnSpPr>
            <p:cNvPr id="25" name="Straight Connector 24"/>
            <p:cNvCxnSpPr>
              <a:endCxn id="24" idx="0"/>
            </p:cNvCxnSpPr>
            <p:nvPr/>
          </p:nvCxnSpPr>
          <p:spPr>
            <a:xfrm>
              <a:off x="4253564" y="3355871"/>
              <a:ext cx="1" cy="50384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00597" y="3191320"/>
              <a:ext cx="0" cy="3687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073617" y="3511635"/>
              <a:ext cx="2658255" cy="2384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31872" y="3171498"/>
              <a:ext cx="0" cy="3687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bwMode="auto">
          <a:xfrm>
            <a:off x="2500372" y="3223000"/>
            <a:ext cx="1071562" cy="449263"/>
          </a:xfrm>
          <a:prstGeom prst="rect">
            <a:avLst/>
          </a:prstGeom>
          <a:solidFill>
            <a:srgbClr val="002F8E"/>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prstClr val="white"/>
                </a:solidFill>
              </a:rPr>
              <a:t>MAC</a:t>
            </a:r>
            <a:endParaRPr lang="en-US" sz="1600" b="1" i="1" dirty="0">
              <a:solidFill>
                <a:prstClr val="white"/>
              </a:solidFill>
            </a:endParaRPr>
          </a:p>
        </p:txBody>
      </p:sp>
      <p:cxnSp>
        <p:nvCxnSpPr>
          <p:cNvPr id="32" name="Straight Connector 31"/>
          <p:cNvCxnSpPr>
            <a:cxnSpLocks/>
          </p:cNvCxnSpPr>
          <p:nvPr/>
        </p:nvCxnSpPr>
        <p:spPr bwMode="auto">
          <a:xfrm flipH="1">
            <a:off x="4202332" y="2774591"/>
            <a:ext cx="19444" cy="54906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4925172" y="2623171"/>
            <a:ext cx="0" cy="2301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a:off x="3479294" y="2826820"/>
            <a:ext cx="1485272" cy="549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flipH="1">
            <a:off x="3494461" y="2602999"/>
            <a:ext cx="0" cy="22383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3211076" y="2151819"/>
            <a:ext cx="536575" cy="449262"/>
          </a:xfrm>
          <a:prstGeom prst="rect">
            <a:avLst/>
          </a:prstGeom>
          <a:solidFill>
            <a:srgbClr val="002F8E"/>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prstClr val="white"/>
                </a:solidFill>
              </a:rPr>
              <a:t>VC</a:t>
            </a:r>
            <a:endParaRPr lang="en-US" sz="1600" b="1" i="1" dirty="0">
              <a:solidFill>
                <a:prstClr val="white"/>
              </a:solidFill>
            </a:endParaRPr>
          </a:p>
        </p:txBody>
      </p:sp>
      <p:sp>
        <p:nvSpPr>
          <p:cNvPr id="37" name="Rectangle 36"/>
          <p:cNvSpPr/>
          <p:nvPr/>
        </p:nvSpPr>
        <p:spPr bwMode="auto">
          <a:xfrm>
            <a:off x="3932611" y="2151190"/>
            <a:ext cx="536575" cy="449263"/>
          </a:xfrm>
          <a:prstGeom prst="rect">
            <a:avLst/>
          </a:prstGeom>
          <a:solidFill>
            <a:srgbClr val="002F8E"/>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prstClr val="white"/>
                </a:solidFill>
              </a:rPr>
              <a:t>VC</a:t>
            </a:r>
            <a:endParaRPr lang="en-US" sz="1600" b="1" i="1" dirty="0">
              <a:solidFill>
                <a:prstClr val="white"/>
              </a:solidFill>
            </a:endParaRPr>
          </a:p>
        </p:txBody>
      </p:sp>
      <p:sp>
        <p:nvSpPr>
          <p:cNvPr id="38" name="Rectangle 37"/>
          <p:cNvSpPr/>
          <p:nvPr/>
        </p:nvSpPr>
        <p:spPr bwMode="auto">
          <a:xfrm>
            <a:off x="4650161" y="2172936"/>
            <a:ext cx="536575" cy="449262"/>
          </a:xfrm>
          <a:prstGeom prst="rect">
            <a:avLst/>
          </a:prstGeom>
          <a:solidFill>
            <a:srgbClr val="002F8E"/>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prstClr val="white"/>
                </a:solidFill>
              </a:rPr>
              <a:t>VC</a:t>
            </a:r>
            <a:endParaRPr lang="en-US" sz="1600" b="1" i="1" dirty="0">
              <a:solidFill>
                <a:prstClr val="white"/>
              </a:solidFill>
            </a:endParaRPr>
          </a:p>
        </p:txBody>
      </p:sp>
      <p:sp>
        <p:nvSpPr>
          <p:cNvPr id="39" name="TextBox 95"/>
          <p:cNvSpPr txBox="1">
            <a:spLocks noChangeArrowheads="1"/>
          </p:cNvSpPr>
          <p:nvPr/>
        </p:nvSpPr>
        <p:spPr bwMode="auto">
          <a:xfrm>
            <a:off x="5536096" y="2175790"/>
            <a:ext cx="362272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600" b="1" dirty="0">
                <a:latin typeface="+mn-lt"/>
              </a:rPr>
              <a:t>VC = Village Management Committee</a:t>
            </a:r>
          </a:p>
          <a:p>
            <a:endParaRPr lang="en-AU" altLang="en-US" sz="1600" b="1" dirty="0">
              <a:latin typeface="+mn-lt"/>
            </a:endParaRPr>
          </a:p>
          <a:p>
            <a:r>
              <a:rPr lang="en-AU" altLang="en-US" sz="1600" b="1" dirty="0">
                <a:latin typeface="+mn-lt"/>
              </a:rPr>
              <a:t>MAC: Management Advisory Committee</a:t>
            </a:r>
          </a:p>
          <a:p>
            <a:r>
              <a:rPr lang="en-AU" altLang="en-US" sz="1600" b="1" dirty="0">
                <a:latin typeface="+mn-lt"/>
              </a:rPr>
              <a:t>            Fisher association</a:t>
            </a:r>
          </a:p>
        </p:txBody>
      </p:sp>
      <p:cxnSp>
        <p:nvCxnSpPr>
          <p:cNvPr id="40" name="Straight Connector 39"/>
          <p:cNvCxnSpPr/>
          <p:nvPr/>
        </p:nvCxnSpPr>
        <p:spPr bwMode="auto">
          <a:xfrm>
            <a:off x="4221696" y="2610857"/>
            <a:ext cx="0" cy="2095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1" name="Group 19"/>
          <p:cNvGrpSpPr>
            <a:grpSpLocks/>
          </p:cNvGrpSpPr>
          <p:nvPr/>
        </p:nvGrpSpPr>
        <p:grpSpPr bwMode="auto">
          <a:xfrm>
            <a:off x="2327022" y="5508375"/>
            <a:ext cx="5791788" cy="776287"/>
            <a:chOff x="2157639" y="5247479"/>
            <a:chExt cx="5877099" cy="1246351"/>
          </a:xfrm>
        </p:grpSpPr>
        <p:sp>
          <p:nvSpPr>
            <p:cNvPr id="42" name="Rectangle 41"/>
            <p:cNvSpPr/>
            <p:nvPr/>
          </p:nvSpPr>
          <p:spPr>
            <a:xfrm>
              <a:off x="2899344" y="5868273"/>
              <a:ext cx="2741629" cy="625557"/>
            </a:xfrm>
            <a:prstGeom prst="rect">
              <a:avLst/>
            </a:prstGeom>
            <a:solidFill>
              <a:srgbClr val="002F8E"/>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prstClr val="white"/>
                  </a:solidFill>
                </a:rPr>
                <a:t>Council</a:t>
              </a:r>
              <a:endParaRPr lang="en-US" b="1" i="1" dirty="0">
                <a:solidFill>
                  <a:prstClr val="white"/>
                </a:solidFill>
              </a:endParaRPr>
            </a:p>
          </p:txBody>
        </p:sp>
        <p:cxnSp>
          <p:nvCxnSpPr>
            <p:cNvPr id="43" name="Straight Connector 42"/>
            <p:cNvCxnSpPr/>
            <p:nvPr/>
          </p:nvCxnSpPr>
          <p:spPr>
            <a:xfrm>
              <a:off x="2157639" y="5559072"/>
              <a:ext cx="5877099" cy="789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157639" y="5247479"/>
              <a:ext cx="0" cy="35723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253151" y="5279233"/>
              <a:ext cx="0" cy="35882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37524" y="5279233"/>
              <a:ext cx="0" cy="35882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002848" y="5279233"/>
              <a:ext cx="0" cy="35882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259501" y="5625354"/>
              <a:ext cx="0" cy="24291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310101" y="1452389"/>
            <a:ext cx="8744745" cy="625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r>
              <a:rPr lang="en-US" sz="2800" b="1" dirty="0">
                <a:solidFill>
                  <a:srgbClr val="2E75B6"/>
                </a:solidFill>
                <a:cs typeface="Arial" panose="020B0604020202020204" pitchFamily="34" charset="0"/>
              </a:rPr>
              <a:t>Check co-ordination &amp; co-management Arrangements</a:t>
            </a:r>
            <a:endParaRPr lang="fi-FI" sz="2800" b="1" dirty="0">
              <a:solidFill>
                <a:srgbClr val="2E75B6"/>
              </a:solidFill>
              <a:cs typeface="Arial" panose="020B0604020202020204" pitchFamily="34" charset="0"/>
            </a:endParaRPr>
          </a:p>
        </p:txBody>
      </p:sp>
      <p:sp>
        <p:nvSpPr>
          <p:cNvPr id="49" name="Rectangle 30">
            <a:extLst>
              <a:ext uri="{FF2B5EF4-FFF2-40B4-BE49-F238E27FC236}">
                <a16:creationId xmlns:a16="http://schemas.microsoft.com/office/drawing/2014/main" xmlns="" id="{4BE58EC6-4C04-49DB-A55F-970AEFB4A76E}"/>
              </a:ext>
            </a:extLst>
          </p:cNvPr>
          <p:cNvSpPr/>
          <p:nvPr/>
        </p:nvSpPr>
        <p:spPr bwMode="auto">
          <a:xfrm>
            <a:off x="3643371" y="3246813"/>
            <a:ext cx="1071562" cy="449263"/>
          </a:xfrm>
          <a:prstGeom prst="rect">
            <a:avLst/>
          </a:prstGeom>
          <a:solidFill>
            <a:srgbClr val="002F8E"/>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prstClr val="white"/>
                </a:solidFill>
              </a:rPr>
              <a:t>MAC</a:t>
            </a:r>
            <a:endParaRPr lang="en-US" sz="1600" b="1" i="1" dirty="0">
              <a:solidFill>
                <a:prstClr val="white"/>
              </a:solidFill>
            </a:endParaRPr>
          </a:p>
        </p:txBody>
      </p:sp>
      <p:sp>
        <p:nvSpPr>
          <p:cNvPr id="50" name="Rectangle 30">
            <a:extLst>
              <a:ext uri="{FF2B5EF4-FFF2-40B4-BE49-F238E27FC236}">
                <a16:creationId xmlns:a16="http://schemas.microsoft.com/office/drawing/2014/main" xmlns="" id="{8797EBA6-40BE-4A02-8819-EEF4187DE6F1}"/>
              </a:ext>
            </a:extLst>
          </p:cNvPr>
          <p:cNvSpPr/>
          <p:nvPr/>
        </p:nvSpPr>
        <p:spPr bwMode="auto">
          <a:xfrm>
            <a:off x="5134033" y="3246813"/>
            <a:ext cx="1071562" cy="449263"/>
          </a:xfrm>
          <a:prstGeom prst="rect">
            <a:avLst/>
          </a:prstGeom>
          <a:solidFill>
            <a:srgbClr val="002F8E"/>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prstClr val="white"/>
                </a:solidFill>
              </a:rPr>
              <a:t>MAC</a:t>
            </a:r>
            <a:endParaRPr lang="en-US" sz="1600" b="1" i="1" dirty="0">
              <a:solidFill>
                <a:prstClr val="white"/>
              </a:solidFill>
            </a:endParaRPr>
          </a:p>
        </p:txBody>
      </p:sp>
    </p:spTree>
    <p:extLst>
      <p:ext uri="{BB962C8B-B14F-4D97-AF65-F5344CB8AC3E}">
        <p14:creationId xmlns:p14="http://schemas.microsoft.com/office/powerpoint/2010/main" val="64504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altLang="en-US" dirty="0">
                <a:solidFill>
                  <a:srgbClr val="2E75B6"/>
                </a:solidFill>
                <a:ea typeface="Myriad Pro" panose="020B0503030403020204" pitchFamily="34" charset="0"/>
                <a:cs typeface="Myriad Pro" panose="020B0503030403020204" pitchFamily="34" charset="0"/>
              </a:rPr>
              <a:t>Other Success Factors</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9</a:t>
            </a:fld>
            <a:endParaRPr lang="en-GB" dirty="0"/>
          </a:p>
        </p:txBody>
      </p:sp>
      <p:sp>
        <p:nvSpPr>
          <p:cNvPr id="6" name="Rounded Rectangle 5"/>
          <p:cNvSpPr/>
          <p:nvPr/>
        </p:nvSpPr>
        <p:spPr>
          <a:xfrm>
            <a:off x="371475" y="3162862"/>
            <a:ext cx="8558213" cy="309506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hangingPunct="1">
              <a:buFont typeface="Arial" panose="020B0604020202020204" pitchFamily="34" charset="0"/>
              <a:buChar char="•"/>
              <a:defRPr/>
            </a:pPr>
            <a:endParaRPr lang="en-GB" altLang="en-US" sz="2800" dirty="0">
              <a:solidFill>
                <a:schemeClr val="tx1"/>
              </a:solidFill>
            </a:endParaRPr>
          </a:p>
          <a:p>
            <a:pPr marL="457200" indent="-457200" eaLnBrk="1" hangingPunct="1">
              <a:buFont typeface="Arial" panose="020B0604020202020204" pitchFamily="34" charset="0"/>
              <a:buChar char="•"/>
              <a:defRPr/>
            </a:pPr>
            <a:r>
              <a:rPr lang="en-GB" altLang="en-US" sz="2400" dirty="0">
                <a:solidFill>
                  <a:schemeClr val="tx1"/>
                </a:solidFill>
              </a:rPr>
              <a:t>Does the plan cover multiple objectives?</a:t>
            </a:r>
          </a:p>
          <a:p>
            <a:pPr marL="457200" indent="-457200" eaLnBrk="1" hangingPunct="1">
              <a:buFont typeface="Arial" panose="020B0604020202020204" pitchFamily="34" charset="0"/>
              <a:buChar char="•"/>
              <a:defRPr/>
            </a:pPr>
            <a:r>
              <a:rPr lang="en-GB" altLang="en-US" sz="2400" dirty="0">
                <a:solidFill>
                  <a:schemeClr val="tx1"/>
                </a:solidFill>
              </a:rPr>
              <a:t>Are we working at the right scale?</a:t>
            </a:r>
          </a:p>
          <a:p>
            <a:pPr marL="457200" indent="-457200">
              <a:buFont typeface="Arial" panose="020B0604020202020204" pitchFamily="34" charset="0"/>
              <a:buChar char="•"/>
              <a:defRPr/>
            </a:pPr>
            <a:r>
              <a:rPr lang="en-GB" altLang="en-US" sz="2400" dirty="0">
                <a:solidFill>
                  <a:schemeClr val="tx1"/>
                </a:solidFill>
              </a:rPr>
              <a:t>Is co-management with empowered stakeholders built into the plan?</a:t>
            </a:r>
          </a:p>
          <a:p>
            <a:pPr marL="457200" indent="-457200" eaLnBrk="1" hangingPunct="1">
              <a:buFont typeface="Arial" panose="020B0604020202020204" pitchFamily="34" charset="0"/>
              <a:buChar char="•"/>
              <a:defRPr/>
            </a:pPr>
            <a:r>
              <a:rPr lang="en-GB" altLang="en-US" sz="2400" dirty="0">
                <a:solidFill>
                  <a:schemeClr val="tx1"/>
                </a:solidFill>
              </a:rPr>
              <a:t>Do we have a system for learning through adaptive management?</a:t>
            </a:r>
          </a:p>
          <a:p>
            <a:pPr marL="457200" indent="-457200" eaLnBrk="1" hangingPunct="1">
              <a:buFont typeface="Arial" panose="020B0604020202020204" pitchFamily="34" charset="0"/>
              <a:buChar char="•"/>
              <a:defRPr/>
            </a:pPr>
            <a:r>
              <a:rPr lang="en-GB" altLang="en-US" sz="2400" dirty="0">
                <a:solidFill>
                  <a:schemeClr val="tx1"/>
                </a:solidFill>
              </a:rPr>
              <a:t>Are there any major risks with our proposed actions?</a:t>
            </a:r>
          </a:p>
          <a:p>
            <a:pPr marL="457200" indent="-457200" eaLnBrk="1" hangingPunct="1">
              <a:buFont typeface="Arial" panose="020B0604020202020204" pitchFamily="34" charset="0"/>
              <a:buChar char="•"/>
              <a:defRPr/>
            </a:pPr>
            <a:endParaRPr lang="en-GB" altLang="en-US" sz="2800" dirty="0">
              <a:solidFill>
                <a:schemeClr val="tx1"/>
              </a:solidFill>
            </a:endParaRPr>
          </a:p>
        </p:txBody>
      </p:sp>
      <p:sp>
        <p:nvSpPr>
          <p:cNvPr id="7" name="TextBox 6"/>
          <p:cNvSpPr txBox="1"/>
          <p:nvPr/>
        </p:nvSpPr>
        <p:spPr>
          <a:xfrm>
            <a:off x="669852" y="2208755"/>
            <a:ext cx="8050095" cy="954107"/>
          </a:xfrm>
          <a:prstGeom prst="rect">
            <a:avLst/>
          </a:prstGeom>
          <a:noFill/>
        </p:spPr>
        <p:txBody>
          <a:bodyPr wrap="square" rtlCol="0">
            <a:spAutoFit/>
          </a:bodyPr>
          <a:lstStyle/>
          <a:p>
            <a:r>
              <a:rPr lang="en-US" altLang="en-US" sz="2800" b="1" dirty="0">
                <a:solidFill>
                  <a:srgbClr val="2E75B6"/>
                </a:solidFill>
                <a:ea typeface="Myriad Pro" panose="020B0503030403020204" pitchFamily="34" charset="0"/>
                <a:cs typeface="Myriad Pro" panose="020B0503030403020204" pitchFamily="34" charset="0"/>
              </a:rPr>
              <a:t>Checking against the other principles also help us ask important questions, such as:</a:t>
            </a:r>
          </a:p>
        </p:txBody>
      </p:sp>
    </p:spTree>
    <p:extLst>
      <p:ext uri="{BB962C8B-B14F-4D97-AF65-F5344CB8AC3E}">
        <p14:creationId xmlns:p14="http://schemas.microsoft.com/office/powerpoint/2010/main" val="23596495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TotalTime>
  <Words>1501</Words>
  <Application>Microsoft Office PowerPoint</Application>
  <PresentationFormat>On-screen Show (4:3)</PresentationFormat>
  <Paragraphs>202</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Calibri</vt:lpstr>
      <vt:lpstr>Cambria</vt:lpstr>
      <vt:lpstr>Myriad Pro</vt:lpstr>
      <vt:lpstr>Wingdings</vt:lpstr>
      <vt:lpstr>Office Theme</vt:lpstr>
      <vt:lpstr>Session 16 Reality Check II </vt:lpstr>
      <vt:lpstr>PowerPoint Presentation</vt:lpstr>
      <vt:lpstr>Session Objectives</vt:lpstr>
      <vt:lpstr>Reality Check II</vt:lpstr>
      <vt:lpstr>PowerPoint Presentation</vt:lpstr>
      <vt:lpstr>PowerPoint Presentation</vt:lpstr>
      <vt:lpstr>PowerPoint Presentation</vt:lpstr>
      <vt:lpstr>PowerPoint Presentation</vt:lpstr>
      <vt:lpstr>Other Success Factors</vt:lpstr>
      <vt:lpstr>Also need:  a supporting environment</vt:lpstr>
      <vt:lpstr>Adequate Political Will</vt:lpstr>
      <vt:lpstr>Adequate Resources</vt:lpstr>
      <vt:lpstr>Effective Financing Mechanisms</vt:lpstr>
      <vt:lpstr>PowerPoint Presentation</vt:lpstr>
      <vt:lpstr>Key Messages</vt:lpstr>
      <vt:lpstr>Activity: As a Large Group</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114</cp:revision>
  <dcterms:created xsi:type="dcterms:W3CDTF">2018-07-03T11:34:35Z</dcterms:created>
  <dcterms:modified xsi:type="dcterms:W3CDTF">2020-01-05T17:41:06Z</dcterms:modified>
</cp:coreProperties>
</file>